
<file path=[Content_Types].xml><?xml version="1.0" encoding="utf-8"?>
<Types xmlns="http://schemas.openxmlformats.org/package/2006/content-types">
  <Default Extension="gif" ContentType="image/gif"/>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29" r:id="rId3"/>
    <p:sldId id="333" r:id="rId4"/>
    <p:sldId id="347" r:id="rId5"/>
    <p:sldId id="268" r:id="rId6"/>
    <p:sldId id="270" r:id="rId7"/>
    <p:sldId id="269" r:id="rId8"/>
    <p:sldId id="273" r:id="rId9"/>
    <p:sldId id="299" r:id="rId10"/>
    <p:sldId id="348" r:id="rId11"/>
    <p:sldId id="271" r:id="rId12"/>
    <p:sldId id="300" r:id="rId13"/>
    <p:sldId id="301" r:id="rId14"/>
    <p:sldId id="305" r:id="rId15"/>
    <p:sldId id="302" r:id="rId16"/>
    <p:sldId id="349" r:id="rId17"/>
    <p:sldId id="315" r:id="rId18"/>
    <p:sldId id="340" r:id="rId19"/>
    <p:sldId id="303" r:id="rId20"/>
    <p:sldId id="358" r:id="rId21"/>
    <p:sldId id="339" r:id="rId22"/>
    <p:sldId id="263" r:id="rId23"/>
    <p:sldId id="258" r:id="rId24"/>
    <p:sldId id="307" r:id="rId25"/>
    <p:sldId id="274" r:id="rId26"/>
    <p:sldId id="277" r:id="rId27"/>
    <p:sldId id="290" r:id="rId28"/>
    <p:sldId id="282" r:id="rId29"/>
    <p:sldId id="328" r:id="rId30"/>
    <p:sldId id="284" r:id="rId31"/>
    <p:sldId id="291" r:id="rId32"/>
    <p:sldId id="343" r:id="rId33"/>
    <p:sldId id="359" r:id="rId34"/>
    <p:sldId id="360" r:id="rId35"/>
    <p:sldId id="309" r:id="rId36"/>
    <p:sldId id="342" r:id="rId37"/>
    <p:sldId id="344" r:id="rId38"/>
    <p:sldId id="346" r:id="rId39"/>
    <p:sldId id="318" r:id="rId40"/>
    <p:sldId id="327" r:id="rId41"/>
    <p:sldId id="325" r:id="rId42"/>
    <p:sldId id="319" r:id="rId43"/>
    <p:sldId id="320" r:id="rId44"/>
    <p:sldId id="357" r:id="rId45"/>
    <p:sldId id="362" r:id="rId46"/>
    <p:sldId id="363" r:id="rId47"/>
    <p:sldId id="364" r:id="rId48"/>
    <p:sldId id="365" r:id="rId49"/>
    <p:sldId id="366"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FDED4-2BD9-4DDD-83E3-AFCBE6D2A2A0}" type="datetimeFigureOut">
              <a:rPr lang="it-IT" smtClean="0"/>
              <a:t>29/09/2020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0E6C7-B4C5-483B-87FD-231D5273CBB0}" type="slidenum">
              <a:rPr lang="it-IT" smtClean="0"/>
              <a:t>‹N›</a:t>
            </a:fld>
            <a:endParaRPr lang="it-IT"/>
          </a:p>
        </p:txBody>
      </p:sp>
    </p:spTree>
    <p:extLst>
      <p:ext uri="{BB962C8B-B14F-4D97-AF65-F5344CB8AC3E}">
        <p14:creationId xmlns:p14="http://schemas.microsoft.com/office/powerpoint/2010/main" val="232501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DA79D83-33F0-4C8D-B5FB-A864801CF89E}" type="slidenum">
              <a:rPr lang="it-IT" altLang="it-IT">
                <a:latin typeface="Calibri" pitchFamily="34" charset="0"/>
              </a:rPr>
              <a:pPr fontAlgn="base">
                <a:spcBef>
                  <a:spcPct val="0"/>
                </a:spcBef>
                <a:spcAft>
                  <a:spcPct val="0"/>
                </a:spcAft>
              </a:pPr>
              <a:t>3</a:t>
            </a:fld>
            <a:endParaRPr lang="it-IT" altLang="it-IT">
              <a:latin typeface="Calibri"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33DBD-F457-4272-8011-041028B01F55}" type="slidenum">
              <a:rPr lang="it-IT" smtClean="0"/>
              <a:pPr fontAlgn="base">
                <a:spcBef>
                  <a:spcPct val="0"/>
                </a:spcBef>
                <a:spcAft>
                  <a:spcPct val="0"/>
                </a:spcAft>
                <a:defRPr/>
              </a:pPr>
              <a:t>9</a:t>
            </a:fld>
            <a:endParaRPr lang="it-IT"/>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98AC8D4-69D5-4F71-BEC3-D857978C90B7}" type="slidenum">
              <a:rPr lang="it-IT" altLang="it-IT">
                <a:latin typeface="Calibri" pitchFamily="34" charset="0"/>
              </a:rPr>
              <a:pPr fontAlgn="base">
                <a:spcBef>
                  <a:spcPct val="0"/>
                </a:spcBef>
                <a:spcAft>
                  <a:spcPct val="0"/>
                </a:spcAft>
              </a:pPr>
              <a:t>18</a:t>
            </a:fld>
            <a:endParaRPr lang="it-IT" altLang="it-IT">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FAB82F-CABF-411E-B8D6-54317617A240}" type="slidenum">
              <a:rPr lang="it-IT" altLang="it-IT" smtClean="0"/>
              <a:pPr eaLnBrk="1" hangingPunct="1"/>
              <a:t>23</a:t>
            </a:fld>
            <a:endParaRPr lang="it-IT" altLang="it-IT"/>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C97E7D9-D810-4663-B4AB-0716AED0055F}" type="datetime1">
              <a:rPr lang="it-IT" smtClean="0"/>
              <a:t>29/09/2020</a:t>
            </a:fld>
            <a:endParaRPr lang="it-IT"/>
          </a:p>
        </p:txBody>
      </p:sp>
      <p:sp>
        <p:nvSpPr>
          <p:cNvPr id="5" name="Segnaposto piè di pagina 4"/>
          <p:cNvSpPr>
            <a:spLocks noGrp="1"/>
          </p:cNvSpPr>
          <p:nvPr>
            <p:ph type="ftr" sz="quarter" idx="11"/>
          </p:nvPr>
        </p:nvSpPr>
        <p:spPr/>
        <p:txBody>
          <a:bodyPr/>
          <a:lstStyle/>
          <a:p>
            <a:r>
              <a:rPr lang="it-IT"/>
              <a:t>Sociologia delle culture 2020-21 - SSS</a:t>
            </a:r>
          </a:p>
        </p:txBody>
      </p:sp>
      <p:sp>
        <p:nvSpPr>
          <p:cNvPr id="6" name="Segnaposto numero diapositiva 5"/>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41724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61BE358-E5E1-4B04-A1F0-09992A3B273B}" type="datetime1">
              <a:rPr lang="it-IT" smtClean="0"/>
              <a:t>29/09/2020</a:t>
            </a:fld>
            <a:endParaRPr lang="it-IT"/>
          </a:p>
        </p:txBody>
      </p:sp>
      <p:sp>
        <p:nvSpPr>
          <p:cNvPr id="5" name="Segnaposto piè di pagina 4"/>
          <p:cNvSpPr>
            <a:spLocks noGrp="1"/>
          </p:cNvSpPr>
          <p:nvPr>
            <p:ph type="ftr" sz="quarter" idx="11"/>
          </p:nvPr>
        </p:nvSpPr>
        <p:spPr/>
        <p:txBody>
          <a:bodyPr/>
          <a:lstStyle/>
          <a:p>
            <a:r>
              <a:rPr lang="it-IT"/>
              <a:t>Sociologia delle culture 2020-21 - SSS</a:t>
            </a:r>
          </a:p>
        </p:txBody>
      </p:sp>
      <p:sp>
        <p:nvSpPr>
          <p:cNvPr id="6" name="Segnaposto numero diapositiva 5"/>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104911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6B0EFBF-FB7D-447A-9272-EF06F31C8AE8}" type="datetime1">
              <a:rPr lang="it-IT" smtClean="0"/>
              <a:t>29/09/2020</a:t>
            </a:fld>
            <a:endParaRPr lang="it-IT"/>
          </a:p>
        </p:txBody>
      </p:sp>
      <p:sp>
        <p:nvSpPr>
          <p:cNvPr id="5" name="Segnaposto piè di pagina 4"/>
          <p:cNvSpPr>
            <a:spLocks noGrp="1"/>
          </p:cNvSpPr>
          <p:nvPr>
            <p:ph type="ftr" sz="quarter" idx="11"/>
          </p:nvPr>
        </p:nvSpPr>
        <p:spPr/>
        <p:txBody>
          <a:bodyPr/>
          <a:lstStyle/>
          <a:p>
            <a:r>
              <a:rPr lang="it-IT"/>
              <a:t>Sociologia delle culture 2020-21 - SSS</a:t>
            </a:r>
          </a:p>
        </p:txBody>
      </p:sp>
      <p:sp>
        <p:nvSpPr>
          <p:cNvPr id="6" name="Segnaposto numero diapositiva 5"/>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331218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457200" y="6245225"/>
            <a:ext cx="2133600" cy="476250"/>
          </a:xfrm>
        </p:spPr>
        <p:txBody>
          <a:bodyPr/>
          <a:lstStyle>
            <a:lvl1pPr>
              <a:defRPr/>
            </a:lvl1pPr>
          </a:lstStyle>
          <a:p>
            <a:pPr>
              <a:defRPr/>
            </a:pPr>
            <a:fld id="{F2F436FD-6041-4C6B-BBFE-32B17A1F06BF}" type="datetime1">
              <a:rPr lang="it-IT" smtClean="0"/>
              <a:t>29/09/2020</a:t>
            </a:fld>
            <a:endParaRPr 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pPr>
              <a:defRPr/>
            </a:pPr>
            <a:r>
              <a:rPr lang="it-IT"/>
              <a:t>Sociologia delle culture 2020-21 - SSS</a:t>
            </a:r>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pPr>
              <a:defRPr/>
            </a:pPr>
            <a:fld id="{6B13B71F-E282-4089-8FB7-B0176C4555FC}" type="slidenum">
              <a:rPr lang="it-IT"/>
              <a:pPr>
                <a:defRPr/>
              </a:pPr>
              <a:t>‹N›</a:t>
            </a:fld>
            <a:endParaRPr lang="it-IT"/>
          </a:p>
        </p:txBody>
      </p:sp>
    </p:spTree>
    <p:extLst>
      <p:ext uri="{BB962C8B-B14F-4D97-AF65-F5344CB8AC3E}">
        <p14:creationId xmlns:p14="http://schemas.microsoft.com/office/powerpoint/2010/main" val="303197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A86522D-7159-4882-9A32-F30C63F4122D}" type="datetime1">
              <a:rPr lang="it-IT" smtClean="0"/>
              <a:t>29/09/2020</a:t>
            </a:fld>
            <a:endParaRPr lang="it-IT"/>
          </a:p>
        </p:txBody>
      </p:sp>
      <p:sp>
        <p:nvSpPr>
          <p:cNvPr id="5" name="Segnaposto piè di pagina 4"/>
          <p:cNvSpPr>
            <a:spLocks noGrp="1"/>
          </p:cNvSpPr>
          <p:nvPr>
            <p:ph type="ftr" sz="quarter" idx="11"/>
          </p:nvPr>
        </p:nvSpPr>
        <p:spPr/>
        <p:txBody>
          <a:bodyPr/>
          <a:lstStyle/>
          <a:p>
            <a:r>
              <a:rPr lang="it-IT"/>
              <a:t>Sociologia delle culture 2020-21 - SSS</a:t>
            </a:r>
          </a:p>
        </p:txBody>
      </p:sp>
      <p:sp>
        <p:nvSpPr>
          <p:cNvPr id="6" name="Segnaposto numero diapositiva 5"/>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17619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5A87EC2-9FD0-4D5D-B2CD-543A1280EE97}" type="datetime1">
              <a:rPr lang="it-IT" smtClean="0"/>
              <a:t>29/09/2020</a:t>
            </a:fld>
            <a:endParaRPr lang="it-IT"/>
          </a:p>
        </p:txBody>
      </p:sp>
      <p:sp>
        <p:nvSpPr>
          <p:cNvPr id="5" name="Segnaposto piè di pagina 4"/>
          <p:cNvSpPr>
            <a:spLocks noGrp="1"/>
          </p:cNvSpPr>
          <p:nvPr>
            <p:ph type="ftr" sz="quarter" idx="11"/>
          </p:nvPr>
        </p:nvSpPr>
        <p:spPr/>
        <p:txBody>
          <a:bodyPr/>
          <a:lstStyle/>
          <a:p>
            <a:r>
              <a:rPr lang="it-IT"/>
              <a:t>Sociologia delle culture 2020-21 - SSS</a:t>
            </a:r>
          </a:p>
        </p:txBody>
      </p:sp>
      <p:sp>
        <p:nvSpPr>
          <p:cNvPr id="6" name="Segnaposto numero diapositiva 5"/>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42380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7B30FE2-D655-4199-B38B-A8FFE742C1D9}" type="datetime1">
              <a:rPr lang="it-IT" smtClean="0"/>
              <a:t>29/09/2020</a:t>
            </a:fld>
            <a:endParaRPr lang="it-IT"/>
          </a:p>
        </p:txBody>
      </p:sp>
      <p:sp>
        <p:nvSpPr>
          <p:cNvPr id="6" name="Segnaposto piè di pagina 5"/>
          <p:cNvSpPr>
            <a:spLocks noGrp="1"/>
          </p:cNvSpPr>
          <p:nvPr>
            <p:ph type="ftr" sz="quarter" idx="11"/>
          </p:nvPr>
        </p:nvSpPr>
        <p:spPr/>
        <p:txBody>
          <a:bodyPr/>
          <a:lstStyle/>
          <a:p>
            <a:r>
              <a:rPr lang="it-IT"/>
              <a:t>Sociologia delle culture 2020-21 - SSS</a:t>
            </a:r>
          </a:p>
        </p:txBody>
      </p:sp>
      <p:sp>
        <p:nvSpPr>
          <p:cNvPr id="7" name="Segnaposto numero diapositiva 6"/>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71982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161789F-1F20-42CF-8791-8B0E2AD4C5CE}" type="datetime1">
              <a:rPr lang="it-IT" smtClean="0"/>
              <a:t>29/09/2020</a:t>
            </a:fld>
            <a:endParaRPr lang="it-IT"/>
          </a:p>
        </p:txBody>
      </p:sp>
      <p:sp>
        <p:nvSpPr>
          <p:cNvPr id="8" name="Segnaposto piè di pagina 7"/>
          <p:cNvSpPr>
            <a:spLocks noGrp="1"/>
          </p:cNvSpPr>
          <p:nvPr>
            <p:ph type="ftr" sz="quarter" idx="11"/>
          </p:nvPr>
        </p:nvSpPr>
        <p:spPr/>
        <p:txBody>
          <a:bodyPr/>
          <a:lstStyle/>
          <a:p>
            <a:r>
              <a:rPr lang="it-IT"/>
              <a:t>Sociologia delle culture 2020-21 - SSS</a:t>
            </a:r>
          </a:p>
        </p:txBody>
      </p:sp>
      <p:sp>
        <p:nvSpPr>
          <p:cNvPr id="9" name="Segnaposto numero diapositiva 8"/>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236493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997689A-7705-40F8-98FB-3F88B0C50B20}" type="datetime1">
              <a:rPr lang="it-IT" smtClean="0"/>
              <a:t>29/09/2020</a:t>
            </a:fld>
            <a:endParaRPr lang="it-IT"/>
          </a:p>
        </p:txBody>
      </p:sp>
      <p:sp>
        <p:nvSpPr>
          <p:cNvPr id="4" name="Segnaposto piè di pagina 3"/>
          <p:cNvSpPr>
            <a:spLocks noGrp="1"/>
          </p:cNvSpPr>
          <p:nvPr>
            <p:ph type="ftr" sz="quarter" idx="11"/>
          </p:nvPr>
        </p:nvSpPr>
        <p:spPr/>
        <p:txBody>
          <a:bodyPr/>
          <a:lstStyle/>
          <a:p>
            <a:r>
              <a:rPr lang="it-IT"/>
              <a:t>Sociologia delle culture 2020-21 - SSS</a:t>
            </a:r>
          </a:p>
        </p:txBody>
      </p:sp>
      <p:sp>
        <p:nvSpPr>
          <p:cNvPr id="5" name="Segnaposto numero diapositiva 4"/>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252525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BBCC92E-A0D3-4325-8E99-8ADF6FCFBE60}" type="datetime1">
              <a:rPr lang="it-IT" smtClean="0"/>
              <a:t>29/09/2020</a:t>
            </a:fld>
            <a:endParaRPr lang="it-IT"/>
          </a:p>
        </p:txBody>
      </p:sp>
      <p:sp>
        <p:nvSpPr>
          <p:cNvPr id="3" name="Segnaposto piè di pagina 2"/>
          <p:cNvSpPr>
            <a:spLocks noGrp="1"/>
          </p:cNvSpPr>
          <p:nvPr>
            <p:ph type="ftr" sz="quarter" idx="11"/>
          </p:nvPr>
        </p:nvSpPr>
        <p:spPr/>
        <p:txBody>
          <a:bodyPr/>
          <a:lstStyle/>
          <a:p>
            <a:r>
              <a:rPr lang="it-IT"/>
              <a:t>Sociologia delle culture 2020-21 - SSS</a:t>
            </a:r>
          </a:p>
        </p:txBody>
      </p:sp>
      <p:sp>
        <p:nvSpPr>
          <p:cNvPr id="4" name="Segnaposto numero diapositiva 3"/>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260521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F35A91C-D6DC-40BF-A465-6B75243BD325}" type="datetime1">
              <a:rPr lang="it-IT" smtClean="0"/>
              <a:t>29/09/2020</a:t>
            </a:fld>
            <a:endParaRPr lang="it-IT"/>
          </a:p>
        </p:txBody>
      </p:sp>
      <p:sp>
        <p:nvSpPr>
          <p:cNvPr id="6" name="Segnaposto piè di pagina 5"/>
          <p:cNvSpPr>
            <a:spLocks noGrp="1"/>
          </p:cNvSpPr>
          <p:nvPr>
            <p:ph type="ftr" sz="quarter" idx="11"/>
          </p:nvPr>
        </p:nvSpPr>
        <p:spPr/>
        <p:txBody>
          <a:bodyPr/>
          <a:lstStyle/>
          <a:p>
            <a:r>
              <a:rPr lang="it-IT"/>
              <a:t>Sociologia delle culture 2020-21 - SSS</a:t>
            </a:r>
          </a:p>
        </p:txBody>
      </p:sp>
      <p:sp>
        <p:nvSpPr>
          <p:cNvPr id="7" name="Segnaposto numero diapositiva 6"/>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139829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EB8F0E6-A0EE-483B-BE28-54A4E8F15A6B}" type="datetime1">
              <a:rPr lang="it-IT" smtClean="0"/>
              <a:t>29/09/2020</a:t>
            </a:fld>
            <a:endParaRPr lang="it-IT"/>
          </a:p>
        </p:txBody>
      </p:sp>
      <p:sp>
        <p:nvSpPr>
          <p:cNvPr id="6" name="Segnaposto piè di pagina 5"/>
          <p:cNvSpPr>
            <a:spLocks noGrp="1"/>
          </p:cNvSpPr>
          <p:nvPr>
            <p:ph type="ftr" sz="quarter" idx="11"/>
          </p:nvPr>
        </p:nvSpPr>
        <p:spPr/>
        <p:txBody>
          <a:bodyPr/>
          <a:lstStyle/>
          <a:p>
            <a:r>
              <a:rPr lang="it-IT"/>
              <a:t>Sociologia delle culture 2020-21 - SSS</a:t>
            </a:r>
          </a:p>
        </p:txBody>
      </p:sp>
      <p:sp>
        <p:nvSpPr>
          <p:cNvPr id="7" name="Segnaposto numero diapositiva 6"/>
          <p:cNvSpPr>
            <a:spLocks noGrp="1"/>
          </p:cNvSpPr>
          <p:nvPr>
            <p:ph type="sldNum" sz="quarter" idx="12"/>
          </p:nvPr>
        </p:nvSpPr>
        <p:spPr/>
        <p:txBody>
          <a:bodyPr/>
          <a:lstStyle/>
          <a:p>
            <a:fld id="{A8C4C07B-290D-4785-B60D-27B84074A518}" type="slidenum">
              <a:rPr lang="it-IT" smtClean="0"/>
              <a:t>‹N›</a:t>
            </a:fld>
            <a:endParaRPr lang="it-IT"/>
          </a:p>
        </p:txBody>
      </p:sp>
    </p:spTree>
    <p:extLst>
      <p:ext uri="{BB962C8B-B14F-4D97-AF65-F5344CB8AC3E}">
        <p14:creationId xmlns:p14="http://schemas.microsoft.com/office/powerpoint/2010/main" val="231259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255D0-623F-44A0-8AFF-DCE4D0D2B60E}" type="datetime1">
              <a:rPr lang="it-IT" smtClean="0"/>
              <a:t>29/09/2020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Sociologia delle culture 2020-21 - SSS</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4C07B-290D-4785-B60D-27B84074A518}" type="slidenum">
              <a:rPr lang="it-IT" smtClean="0"/>
              <a:t>‹N›</a:t>
            </a:fld>
            <a:endParaRPr lang="it-IT"/>
          </a:p>
        </p:txBody>
      </p:sp>
    </p:spTree>
    <p:extLst>
      <p:ext uri="{BB962C8B-B14F-4D97-AF65-F5344CB8AC3E}">
        <p14:creationId xmlns:p14="http://schemas.microsoft.com/office/powerpoint/2010/main" val="99120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www.youtube.com/watch?v=5zae5reHFa8&amp;feature=PlayList&amp;p=7B814EFA4836A0FF"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youtube.com/watch?v=FjjDmX9Tkss&amp;feature=PlayList&amp;p=7B814EFA4836A0FF" TargetMode="External"/><Relationship Id="rId1" Type="http://schemas.openxmlformats.org/officeDocument/2006/relationships/slideLayout" Target="../slideLayouts/slideLayout12.xml"/><Relationship Id="rId6" Type="http://schemas.openxmlformats.org/officeDocument/2006/relationships/hyperlink" Target="http://www.youtube.com/watch?v=rHKxDCHs5Ug&amp;feature=related" TargetMode="External"/><Relationship Id="rId5" Type="http://schemas.openxmlformats.org/officeDocument/2006/relationships/image" Target="../media/image25.jpeg"/><Relationship Id="rId4" Type="http://schemas.openxmlformats.org/officeDocument/2006/relationships/hyperlink" Target="http://www.youtube.com/watch?v=Jf9w2hJIqUk&amp;feature=PlayList&amp;p=7B814EFA4836A0FF&amp;index=4" TargetMode="External"/><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Relationship Id="rId2" Type="http://schemas.openxmlformats.org/officeDocument/2006/relationships/image" Target="../media/image39.jpe"/><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a:t>2. Culture della strada e corpi rivestiti</a:t>
            </a:r>
          </a:p>
        </p:txBody>
      </p:sp>
      <p:sp>
        <p:nvSpPr>
          <p:cNvPr id="3" name="Sottotitolo 2"/>
          <p:cNvSpPr>
            <a:spLocks noGrp="1"/>
          </p:cNvSpPr>
          <p:nvPr>
            <p:ph type="subTitle" idx="1"/>
          </p:nvPr>
        </p:nvSpPr>
        <p:spPr/>
        <p:txBody>
          <a:bodyPr/>
          <a:lstStyle/>
          <a:p>
            <a:endParaRPr lang="it-IT" sz="2400" dirty="0"/>
          </a:p>
        </p:txBody>
      </p:sp>
      <p:sp>
        <p:nvSpPr>
          <p:cNvPr id="4" name="Segnaposto piè di pagina 3">
            <a:extLst>
              <a:ext uri="{FF2B5EF4-FFF2-40B4-BE49-F238E27FC236}">
                <a16:creationId xmlns:a16="http://schemas.microsoft.com/office/drawing/2014/main" id="{A6A579D0-3188-4AAE-85BA-2B527F9CF46D}"/>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B1E6D73D-722E-40E9-9DC1-CDBA9BB98665}"/>
              </a:ext>
            </a:extLst>
          </p:cNvPr>
          <p:cNvSpPr>
            <a:spLocks noGrp="1"/>
          </p:cNvSpPr>
          <p:nvPr>
            <p:ph type="sldNum" sz="quarter" idx="12"/>
          </p:nvPr>
        </p:nvSpPr>
        <p:spPr/>
        <p:txBody>
          <a:bodyPr/>
          <a:lstStyle/>
          <a:p>
            <a:fld id="{A8C4C07B-290D-4785-B60D-27B84074A518}" type="slidenum">
              <a:rPr lang="it-IT" smtClean="0"/>
              <a:t>1</a:t>
            </a:fld>
            <a:endParaRPr lang="it-IT"/>
          </a:p>
        </p:txBody>
      </p:sp>
    </p:spTree>
    <p:extLst>
      <p:ext uri="{BB962C8B-B14F-4D97-AF65-F5344CB8AC3E}">
        <p14:creationId xmlns:p14="http://schemas.microsoft.com/office/powerpoint/2010/main" val="261108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pPr eaLnBrk="1" hangingPunct="1"/>
            <a:r>
              <a:rPr lang="it-IT" altLang="it-IT" sz="3600">
                <a:solidFill>
                  <a:srgbClr val="FF0000"/>
                </a:solidFill>
                <a:latin typeface="Chiller" pitchFamily="82" charset="0"/>
              </a:rPr>
              <a:t>Zooties (anni 30, USA) e Zazous (anni 40, Francia)</a:t>
            </a:r>
          </a:p>
        </p:txBody>
      </p:sp>
      <p:pic>
        <p:nvPicPr>
          <p:cNvPr id="10243" name="Segnaposto contenuto 3" descr="zazous-and-zoti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0013" y="1600200"/>
            <a:ext cx="6403975" cy="4525963"/>
          </a:xfrm>
        </p:spPr>
      </p:pic>
      <p:sp>
        <p:nvSpPr>
          <p:cNvPr id="2" name="Segnaposto piè di pagina 1">
            <a:extLst>
              <a:ext uri="{FF2B5EF4-FFF2-40B4-BE49-F238E27FC236}">
                <a16:creationId xmlns:a16="http://schemas.microsoft.com/office/drawing/2014/main" id="{ED278828-E0D0-40BF-B4DF-37C264B83DAF}"/>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FC37ACE7-B29D-4F5B-9E36-0CED75A97BE1}"/>
              </a:ext>
            </a:extLst>
          </p:cNvPr>
          <p:cNvSpPr>
            <a:spLocks noGrp="1"/>
          </p:cNvSpPr>
          <p:nvPr>
            <p:ph type="sldNum" sz="quarter" idx="12"/>
          </p:nvPr>
        </p:nvSpPr>
        <p:spPr/>
        <p:txBody>
          <a:bodyPr/>
          <a:lstStyle/>
          <a:p>
            <a:fld id="{A8C4C07B-290D-4785-B60D-27B84074A518}" type="slidenum">
              <a:rPr lang="it-IT" smtClean="0"/>
              <a:t>10</a:t>
            </a:fld>
            <a:endParaRPr lang="it-IT"/>
          </a:p>
        </p:txBody>
      </p:sp>
    </p:spTree>
    <p:extLst>
      <p:ext uri="{BB962C8B-B14F-4D97-AF65-F5344CB8AC3E}">
        <p14:creationId xmlns:p14="http://schemas.microsoft.com/office/powerpoint/2010/main" val="274556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a:t>
            </a:r>
            <a:r>
              <a:rPr lang="it-IT" dirty="0" err="1"/>
              <a:t>Mods</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734945"/>
            <a:ext cx="7416824" cy="4384166"/>
          </a:xfrm>
        </p:spPr>
      </p:pic>
      <p:sp>
        <p:nvSpPr>
          <p:cNvPr id="3" name="Segnaposto piè di pagina 2">
            <a:extLst>
              <a:ext uri="{FF2B5EF4-FFF2-40B4-BE49-F238E27FC236}">
                <a16:creationId xmlns:a16="http://schemas.microsoft.com/office/drawing/2014/main" id="{04815647-06B0-4A34-8D70-0C0A373BC36D}"/>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84CF9F70-1FEF-4344-A6CE-026DD6C96035}"/>
              </a:ext>
            </a:extLst>
          </p:cNvPr>
          <p:cNvSpPr>
            <a:spLocks noGrp="1"/>
          </p:cNvSpPr>
          <p:nvPr>
            <p:ph type="sldNum" sz="quarter" idx="12"/>
          </p:nvPr>
        </p:nvSpPr>
        <p:spPr/>
        <p:txBody>
          <a:bodyPr/>
          <a:lstStyle/>
          <a:p>
            <a:fld id="{A8C4C07B-290D-4785-B60D-27B84074A518}" type="slidenum">
              <a:rPr lang="it-IT" smtClean="0"/>
              <a:t>11</a:t>
            </a:fld>
            <a:endParaRPr lang="it-IT"/>
          </a:p>
        </p:txBody>
      </p:sp>
    </p:spTree>
    <p:extLst>
      <p:ext uri="{BB962C8B-B14F-4D97-AF65-F5344CB8AC3E}">
        <p14:creationId xmlns:p14="http://schemas.microsoft.com/office/powerpoint/2010/main" val="124827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pPr eaLnBrk="1" hangingPunct="1"/>
            <a:r>
              <a:rPr lang="it-IT" altLang="it-IT">
                <a:solidFill>
                  <a:srgbClr val="FF0000"/>
                </a:solidFill>
                <a:latin typeface="Chiller" pitchFamily="82" charset="0"/>
              </a:rPr>
              <a:t>Teddy boys (UK anni 50)</a:t>
            </a:r>
          </a:p>
        </p:txBody>
      </p:sp>
      <p:pic>
        <p:nvPicPr>
          <p:cNvPr id="11267" name="Segnaposto contenuto 3" descr="TeddyBoy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412875"/>
            <a:ext cx="2736850" cy="3709988"/>
          </a:xfrm>
        </p:spPr>
      </p:pic>
      <p:pic>
        <p:nvPicPr>
          <p:cNvPr id="11268" name="Immagine 4" descr="teds1962-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6413" y="3213100"/>
            <a:ext cx="406558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08FF006B-DC74-4686-9D97-47847B8331A1}"/>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6E90D39D-F070-4C62-B3DB-D050D5C6BA9D}"/>
              </a:ext>
            </a:extLst>
          </p:cNvPr>
          <p:cNvSpPr>
            <a:spLocks noGrp="1"/>
          </p:cNvSpPr>
          <p:nvPr>
            <p:ph type="sldNum" sz="quarter" idx="12"/>
          </p:nvPr>
        </p:nvSpPr>
        <p:spPr/>
        <p:txBody>
          <a:bodyPr/>
          <a:lstStyle/>
          <a:p>
            <a:fld id="{A8C4C07B-290D-4785-B60D-27B84074A518}" type="slidenum">
              <a:rPr lang="it-IT" smtClean="0"/>
              <a:t>12</a:t>
            </a:fld>
            <a:endParaRPr lang="it-IT"/>
          </a:p>
        </p:txBody>
      </p:sp>
    </p:spTree>
    <p:extLst>
      <p:ext uri="{BB962C8B-B14F-4D97-AF65-F5344CB8AC3E}">
        <p14:creationId xmlns:p14="http://schemas.microsoft.com/office/powerpoint/2010/main" val="209573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pPr eaLnBrk="1" hangingPunct="1"/>
            <a:r>
              <a:rPr lang="it-IT" altLang="it-IT">
                <a:solidFill>
                  <a:srgbClr val="FF0000"/>
                </a:solidFill>
                <a:latin typeface="Chiller" pitchFamily="82" charset="0"/>
              </a:rPr>
              <a:t>Edoardo VII (1901-1910)</a:t>
            </a:r>
          </a:p>
        </p:txBody>
      </p:sp>
      <p:pic>
        <p:nvPicPr>
          <p:cNvPr id="12291" name="Segnaposto contenuto 3" descr="Edward_vii_englan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2500313"/>
            <a:ext cx="2498725" cy="3722687"/>
          </a:xfrm>
        </p:spPr>
      </p:pic>
      <p:sp>
        <p:nvSpPr>
          <p:cNvPr id="2" name="Segnaposto piè di pagina 1">
            <a:extLst>
              <a:ext uri="{FF2B5EF4-FFF2-40B4-BE49-F238E27FC236}">
                <a16:creationId xmlns:a16="http://schemas.microsoft.com/office/drawing/2014/main" id="{A672064D-C6BA-4967-8330-01FDF824A8F1}"/>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B994424F-437C-4B69-9CA0-4820A299047B}"/>
              </a:ext>
            </a:extLst>
          </p:cNvPr>
          <p:cNvSpPr>
            <a:spLocks noGrp="1"/>
          </p:cNvSpPr>
          <p:nvPr>
            <p:ph type="sldNum" sz="quarter" idx="12"/>
          </p:nvPr>
        </p:nvSpPr>
        <p:spPr/>
        <p:txBody>
          <a:bodyPr/>
          <a:lstStyle/>
          <a:p>
            <a:fld id="{A8C4C07B-290D-4785-B60D-27B84074A518}" type="slidenum">
              <a:rPr lang="it-IT" smtClean="0"/>
              <a:t>13</a:t>
            </a:fld>
            <a:endParaRPr lang="it-IT"/>
          </a:p>
        </p:txBody>
      </p:sp>
    </p:spTree>
    <p:extLst>
      <p:ext uri="{BB962C8B-B14F-4D97-AF65-F5344CB8AC3E}">
        <p14:creationId xmlns:p14="http://schemas.microsoft.com/office/powerpoint/2010/main" val="49231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pPr eaLnBrk="1" hangingPunct="1"/>
            <a:r>
              <a:rPr lang="it-IT" altLang="it-IT">
                <a:solidFill>
                  <a:srgbClr val="FF0000"/>
                </a:solidFill>
                <a:latin typeface="Chiller" pitchFamily="82" charset="0"/>
              </a:rPr>
              <a:t>Mods e Rockers (UK anni 50-primi 60)</a:t>
            </a:r>
          </a:p>
        </p:txBody>
      </p:sp>
      <p:pic>
        <p:nvPicPr>
          <p:cNvPr id="13315" name="Segnaposto contenuto 3" descr="_46390838_007256144-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341438"/>
            <a:ext cx="3717925" cy="2481262"/>
          </a:xfrm>
        </p:spPr>
      </p:pic>
      <p:pic>
        <p:nvPicPr>
          <p:cNvPr id="13316" name="Immagine 6" descr="mod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789363"/>
            <a:ext cx="45291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0D84C2C0-E52C-4FAC-B04C-780D7371675C}"/>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70F7A004-C4FA-4923-B8A4-C7D76D924156}"/>
              </a:ext>
            </a:extLst>
          </p:cNvPr>
          <p:cNvSpPr>
            <a:spLocks noGrp="1"/>
          </p:cNvSpPr>
          <p:nvPr>
            <p:ph type="sldNum" sz="quarter" idx="12"/>
          </p:nvPr>
        </p:nvSpPr>
        <p:spPr/>
        <p:txBody>
          <a:bodyPr/>
          <a:lstStyle/>
          <a:p>
            <a:fld id="{A8C4C07B-290D-4785-B60D-27B84074A518}" type="slidenum">
              <a:rPr lang="it-IT" smtClean="0"/>
              <a:t>14</a:t>
            </a:fld>
            <a:endParaRPr lang="it-IT"/>
          </a:p>
        </p:txBody>
      </p:sp>
    </p:spTree>
    <p:extLst>
      <p:ext uri="{BB962C8B-B14F-4D97-AF65-F5344CB8AC3E}">
        <p14:creationId xmlns:p14="http://schemas.microsoft.com/office/powerpoint/2010/main" val="322221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68313" y="333375"/>
            <a:ext cx="8229600" cy="1143000"/>
          </a:xfrm>
        </p:spPr>
        <p:txBody>
          <a:bodyPr>
            <a:normAutofit fontScale="90000"/>
          </a:bodyPr>
          <a:lstStyle/>
          <a:p>
            <a:pPr eaLnBrk="1" hangingPunct="1"/>
            <a:r>
              <a:rPr lang="it-IT" altLang="it-IT">
                <a:solidFill>
                  <a:srgbClr val="FF0000"/>
                </a:solidFill>
                <a:latin typeface="Chiller" pitchFamily="82" charset="0"/>
              </a:rPr>
              <a:t>La battaglia di Brighton (1964) e il film </a:t>
            </a:r>
            <a:r>
              <a:rPr lang="it-IT" altLang="it-IT" i="1">
                <a:solidFill>
                  <a:srgbClr val="FF0000"/>
                </a:solidFill>
                <a:latin typeface="Chiller" pitchFamily="82" charset="0"/>
              </a:rPr>
              <a:t>Quadrophenia</a:t>
            </a:r>
            <a:r>
              <a:rPr lang="it-IT" altLang="it-IT">
                <a:solidFill>
                  <a:srgbClr val="FF0000"/>
                </a:solidFill>
                <a:latin typeface="Chiller" pitchFamily="82" charset="0"/>
              </a:rPr>
              <a:t> (1979, The Who)</a:t>
            </a:r>
          </a:p>
        </p:txBody>
      </p:sp>
      <p:pic>
        <p:nvPicPr>
          <p:cNvPr id="14339" name="Segnaposto contenuto 3" descr="2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628775"/>
            <a:ext cx="3314700" cy="4525963"/>
          </a:xfrm>
        </p:spPr>
      </p:pic>
      <p:pic>
        <p:nvPicPr>
          <p:cNvPr id="14340" name="Immagine 4" descr="Quadrophenia_The_Movi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773238"/>
            <a:ext cx="350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CA07D4D5-1B9D-4B71-A318-E394BD694DEC}"/>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89302A37-9588-4CBE-8A88-3AB3D12A95CB}"/>
              </a:ext>
            </a:extLst>
          </p:cNvPr>
          <p:cNvSpPr>
            <a:spLocks noGrp="1"/>
          </p:cNvSpPr>
          <p:nvPr>
            <p:ph type="sldNum" sz="quarter" idx="12"/>
          </p:nvPr>
        </p:nvSpPr>
        <p:spPr/>
        <p:txBody>
          <a:bodyPr/>
          <a:lstStyle/>
          <a:p>
            <a:fld id="{A8C4C07B-290D-4785-B60D-27B84074A518}" type="slidenum">
              <a:rPr lang="it-IT" smtClean="0"/>
              <a:t>15</a:t>
            </a:fld>
            <a:endParaRPr lang="it-IT"/>
          </a:p>
        </p:txBody>
      </p:sp>
    </p:spTree>
    <p:extLst>
      <p:ext uri="{BB962C8B-B14F-4D97-AF65-F5344CB8AC3E}">
        <p14:creationId xmlns:p14="http://schemas.microsoft.com/office/powerpoint/2010/main" val="4168573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eaLnBrk="1" hangingPunct="1"/>
            <a:r>
              <a:rPr lang="it-IT" altLang="it-IT">
                <a:solidFill>
                  <a:srgbClr val="FF0000"/>
                </a:solidFill>
                <a:latin typeface="Chiller" pitchFamily="82" charset="0"/>
              </a:rPr>
              <a:t>Il parka e la Lambretta dei Mods</a:t>
            </a:r>
          </a:p>
        </p:txBody>
      </p:sp>
      <p:pic>
        <p:nvPicPr>
          <p:cNvPr id="16387" name="Segnaposto contenuto 5" descr="lambrett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67175" y="1196975"/>
            <a:ext cx="4292600" cy="4525963"/>
          </a:xfrm>
        </p:spPr>
      </p:pic>
      <p:pic>
        <p:nvPicPr>
          <p:cNvPr id="16388" name="Immagine 7" descr="mod_park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2790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574FEA3B-D12D-457F-96C4-9DBF1DE15D23}"/>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913FD18E-D4EF-4CFA-965F-E0D99F66FD94}"/>
              </a:ext>
            </a:extLst>
          </p:cNvPr>
          <p:cNvSpPr>
            <a:spLocks noGrp="1"/>
          </p:cNvSpPr>
          <p:nvPr>
            <p:ph type="sldNum" sz="quarter" idx="12"/>
          </p:nvPr>
        </p:nvSpPr>
        <p:spPr/>
        <p:txBody>
          <a:bodyPr/>
          <a:lstStyle/>
          <a:p>
            <a:fld id="{A8C4C07B-290D-4785-B60D-27B84074A518}" type="slidenum">
              <a:rPr lang="it-IT" smtClean="0"/>
              <a:t>16</a:t>
            </a:fld>
            <a:endParaRPr lang="it-IT"/>
          </a:p>
        </p:txBody>
      </p:sp>
    </p:spTree>
    <p:extLst>
      <p:ext uri="{BB962C8B-B14F-4D97-AF65-F5344CB8AC3E}">
        <p14:creationId xmlns:p14="http://schemas.microsoft.com/office/powerpoint/2010/main" val="307000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2"/>
          <p:cNvSpPr>
            <a:spLocks noGrp="1"/>
          </p:cNvSpPr>
          <p:nvPr>
            <p:ph type="title"/>
          </p:nvPr>
        </p:nvSpPr>
        <p:spPr/>
        <p:txBody>
          <a:bodyPr/>
          <a:lstStyle/>
          <a:p>
            <a:pPr eaLnBrk="1" hangingPunct="1"/>
            <a:r>
              <a:rPr lang="it-IT" altLang="it-IT">
                <a:solidFill>
                  <a:srgbClr val="FF0000"/>
                </a:solidFill>
                <a:latin typeface="Chiller" pitchFamily="82" charset="0"/>
              </a:rPr>
              <a:t>“Sottoculture”</a:t>
            </a:r>
          </a:p>
        </p:txBody>
      </p:sp>
      <p:sp>
        <p:nvSpPr>
          <p:cNvPr id="23555" name="Segnaposto contenuto 3"/>
          <p:cNvSpPr>
            <a:spLocks noGrp="1"/>
          </p:cNvSpPr>
          <p:nvPr>
            <p:ph idx="1"/>
          </p:nvPr>
        </p:nvSpPr>
        <p:spPr/>
        <p:txBody>
          <a:bodyPr/>
          <a:lstStyle/>
          <a:p>
            <a:pPr eaLnBrk="1" hangingPunct="1"/>
            <a:r>
              <a:rPr lang="it-IT" altLang="it-IT" sz="2400" dirty="0"/>
              <a:t>Lo </a:t>
            </a:r>
            <a:r>
              <a:rPr lang="it-IT" altLang="it-IT" sz="2400" i="1" dirty="0"/>
              <a:t>stile</a:t>
            </a:r>
            <a:r>
              <a:rPr lang="it-IT" altLang="it-IT" sz="2400" dirty="0"/>
              <a:t> come forma di adesione estetica ed etica di gruppo nella società di massa a culture in processo, in divenire, composte di tasselli che comprendono il modo di vestire, la musica, la letteratura, il cinema, le abitudini quotidiane. </a:t>
            </a:r>
          </a:p>
          <a:p>
            <a:pPr eaLnBrk="1" hangingPunct="1"/>
            <a:endParaRPr lang="it-IT" altLang="it-IT" sz="2400" dirty="0"/>
          </a:p>
          <a:p>
            <a:pPr eaLnBrk="1" hangingPunct="1"/>
            <a:r>
              <a:rPr lang="it-IT" altLang="it-IT" sz="2400" dirty="0"/>
              <a:t>Un universo </a:t>
            </a:r>
            <a:r>
              <a:rPr lang="it-IT" altLang="it-IT" sz="2400" i="1" dirty="0"/>
              <a:t>pop </a:t>
            </a:r>
            <a:r>
              <a:rPr lang="it-IT" altLang="it-IT" sz="2400" dirty="0"/>
              <a:t>che si esprime negli </a:t>
            </a:r>
            <a:r>
              <a:rPr lang="it-IT" altLang="it-IT" sz="2400" i="1" dirty="0" err="1"/>
              <a:t>street</a:t>
            </a:r>
            <a:r>
              <a:rPr lang="it-IT" altLang="it-IT" sz="2400" i="1" dirty="0"/>
              <a:t> </a:t>
            </a:r>
            <a:r>
              <a:rPr lang="it-IT" altLang="it-IT" sz="2400" i="1" dirty="0" err="1"/>
              <a:t>styles</a:t>
            </a:r>
            <a:r>
              <a:rPr lang="it-IT" altLang="it-IT" sz="2400" i="1" dirty="0"/>
              <a:t> </a:t>
            </a:r>
            <a:r>
              <a:rPr lang="it-IT" altLang="it-IT" sz="2400" dirty="0"/>
              <a:t>dai rocker ai punk, che si contrapponevano alla moda intesa come una delle “forme preminenti di discorso</a:t>
            </a:r>
            <a:r>
              <a:rPr lang="it-IT" altLang="it-IT" sz="1800" dirty="0"/>
              <a:t>”.</a:t>
            </a:r>
          </a:p>
        </p:txBody>
      </p:sp>
      <p:sp>
        <p:nvSpPr>
          <p:cNvPr id="2" name="Segnaposto piè di pagina 1">
            <a:extLst>
              <a:ext uri="{FF2B5EF4-FFF2-40B4-BE49-F238E27FC236}">
                <a16:creationId xmlns:a16="http://schemas.microsoft.com/office/drawing/2014/main" id="{E1D3E1EF-084D-4328-B229-A54B3EE7E55B}"/>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3ED9E33B-EF3D-4986-BC29-2B961AACFFBC}"/>
              </a:ext>
            </a:extLst>
          </p:cNvPr>
          <p:cNvSpPr>
            <a:spLocks noGrp="1"/>
          </p:cNvSpPr>
          <p:nvPr>
            <p:ph type="sldNum" sz="quarter" idx="12"/>
          </p:nvPr>
        </p:nvSpPr>
        <p:spPr/>
        <p:txBody>
          <a:bodyPr/>
          <a:lstStyle/>
          <a:p>
            <a:fld id="{A8C4C07B-290D-4785-B60D-27B84074A518}" type="slidenum">
              <a:rPr lang="it-IT" smtClean="0"/>
              <a:t>17</a:t>
            </a:fld>
            <a:endParaRPr lang="it-IT"/>
          </a:p>
        </p:txBody>
      </p:sp>
    </p:spTree>
    <p:extLst>
      <p:ext uri="{BB962C8B-B14F-4D97-AF65-F5344CB8AC3E}">
        <p14:creationId xmlns:p14="http://schemas.microsoft.com/office/powerpoint/2010/main" val="8858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marL="484632" fontAlgn="auto">
              <a:spcAft>
                <a:spcPts val="0"/>
              </a:spcAft>
              <a:defRPr/>
            </a:pPr>
            <a:r>
              <a:rPr lang="it-IT" sz="1800" dirty="0">
                <a:solidFill>
                  <a:schemeClr val="accent1">
                    <a:tint val="83000"/>
                    <a:satMod val="150000"/>
                  </a:schemeClr>
                </a:solidFill>
              </a:rPr>
              <a:t>Dick </a:t>
            </a:r>
            <a:r>
              <a:rPr lang="it-IT" sz="1800" dirty="0" err="1">
                <a:solidFill>
                  <a:schemeClr val="accent1">
                    <a:tint val="83000"/>
                    <a:satMod val="150000"/>
                  </a:schemeClr>
                </a:solidFill>
              </a:rPr>
              <a:t>Hebdige</a:t>
            </a:r>
            <a:r>
              <a:rPr lang="it-IT" sz="1800" dirty="0">
                <a:solidFill>
                  <a:schemeClr val="accent1">
                    <a:tint val="83000"/>
                    <a:satMod val="150000"/>
                  </a:schemeClr>
                </a:solidFill>
              </a:rPr>
              <a:t>: </a:t>
            </a:r>
            <a:r>
              <a:rPr lang="it-IT" sz="1800" i="1" dirty="0">
                <a:solidFill>
                  <a:schemeClr val="accent1">
                    <a:tint val="83000"/>
                    <a:satMod val="150000"/>
                  </a:schemeClr>
                </a:solidFill>
              </a:rPr>
              <a:t>Sottocultura: il significato dello stile</a:t>
            </a:r>
            <a:r>
              <a:rPr lang="it-IT" sz="1800" dirty="0">
                <a:solidFill>
                  <a:schemeClr val="accent1">
                    <a:tint val="83000"/>
                    <a:satMod val="150000"/>
                  </a:schemeClr>
                </a:solidFill>
              </a:rPr>
              <a:t> (1979)</a:t>
            </a:r>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3112" y="818356"/>
            <a:ext cx="3095625" cy="4762500"/>
          </a:xfrm>
        </p:spPr>
      </p:pic>
      <p:sp>
        <p:nvSpPr>
          <p:cNvPr id="2" name="Segnaposto testo 1"/>
          <p:cNvSpPr>
            <a:spLocks noGrp="1"/>
          </p:cNvSpPr>
          <p:nvPr>
            <p:ph type="body" sz="half" idx="2"/>
          </p:nvPr>
        </p:nvSpPr>
        <p:spPr/>
        <p:txBody>
          <a:bodyPr/>
          <a:lstStyle/>
          <a:p>
            <a:pPr>
              <a:lnSpc>
                <a:spcPct val="80000"/>
              </a:lnSpc>
            </a:pPr>
            <a:r>
              <a:rPr lang="it-IT" altLang="it-IT" dirty="0"/>
              <a:t>Gli</a:t>
            </a:r>
            <a:r>
              <a:rPr lang="it-IT" altLang="it-IT" i="1" dirty="0"/>
              <a:t> </a:t>
            </a:r>
            <a:r>
              <a:rPr lang="it-IT" altLang="it-IT" i="1" dirty="0" err="1"/>
              <a:t>street</a:t>
            </a:r>
            <a:r>
              <a:rPr lang="it-IT" altLang="it-IT" i="1" dirty="0"/>
              <a:t> </a:t>
            </a:r>
            <a:r>
              <a:rPr lang="it-IT" altLang="it-IT" i="1" dirty="0" err="1"/>
              <a:t>styles</a:t>
            </a:r>
            <a:r>
              <a:rPr lang="it-IT" altLang="it-IT" i="1" dirty="0"/>
              <a:t> </a:t>
            </a:r>
            <a:r>
              <a:rPr lang="it-IT" altLang="it-IT" dirty="0"/>
              <a:t>dai rocker ai punk, vengono </a:t>
            </a:r>
            <a:r>
              <a:rPr lang="it-IT" altLang="it-IT" dirty="0" err="1"/>
              <a:t>contapposti</a:t>
            </a:r>
            <a:r>
              <a:rPr lang="it-IT" altLang="it-IT" dirty="0"/>
              <a:t> da </a:t>
            </a:r>
            <a:r>
              <a:rPr lang="it-IT" altLang="it-IT" dirty="0" err="1"/>
              <a:t>Hebdige</a:t>
            </a:r>
            <a:r>
              <a:rPr lang="it-IT" altLang="it-IT" dirty="0"/>
              <a:t> alla moda intesa come una delle “forme preminenti di discorso”.</a:t>
            </a:r>
          </a:p>
          <a:p>
            <a:pPr>
              <a:lnSpc>
                <a:spcPct val="80000"/>
              </a:lnSpc>
            </a:pPr>
            <a:endParaRPr lang="it-IT" altLang="it-IT" dirty="0"/>
          </a:p>
          <a:p>
            <a:pPr>
              <a:lnSpc>
                <a:spcPct val="80000"/>
              </a:lnSpc>
            </a:pPr>
            <a:r>
              <a:rPr lang="it-IT" altLang="it-IT" dirty="0"/>
              <a:t>Il punk, in modo speciale, ha rappresentato secondo lui una strategia di denaturalizzazione dello stile, una pratica simile al surrealismo che otteneva l’effetto di mostrare letture paradossali degli oggetti, per esempio la spilla di sicurezza conficcata nella pelle, o il colore innaturale dei capelli, evidenziando simultaneamente e </a:t>
            </a:r>
            <a:r>
              <a:rPr lang="it-IT" altLang="it-IT" i="1" dirty="0"/>
              <a:t>criminosamente</a:t>
            </a:r>
            <a:r>
              <a:rPr lang="it-IT" altLang="it-IT" dirty="0"/>
              <a:t> il carattere innaturale di qualunque discorso. </a:t>
            </a:r>
          </a:p>
          <a:p>
            <a:endParaRPr lang="it-IT" dirty="0"/>
          </a:p>
        </p:txBody>
      </p:sp>
      <p:sp>
        <p:nvSpPr>
          <p:cNvPr id="3" name="Segnaposto piè di pagina 2">
            <a:extLst>
              <a:ext uri="{FF2B5EF4-FFF2-40B4-BE49-F238E27FC236}">
                <a16:creationId xmlns:a16="http://schemas.microsoft.com/office/drawing/2014/main" id="{E08C794E-AAC9-4871-8512-C5100546E4D1}"/>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61511033-0FC1-4855-A037-2A360034F122}"/>
              </a:ext>
            </a:extLst>
          </p:cNvPr>
          <p:cNvSpPr>
            <a:spLocks noGrp="1"/>
          </p:cNvSpPr>
          <p:nvPr>
            <p:ph type="sldNum" sz="quarter" idx="12"/>
          </p:nvPr>
        </p:nvSpPr>
        <p:spPr/>
        <p:txBody>
          <a:bodyPr/>
          <a:lstStyle/>
          <a:p>
            <a:fld id="{A8C4C07B-290D-4785-B60D-27B84074A518}" type="slidenum">
              <a:rPr lang="it-IT" smtClean="0"/>
              <a:t>18</a:t>
            </a:fld>
            <a:endParaRPr lang="it-IT"/>
          </a:p>
        </p:txBody>
      </p:sp>
    </p:spTree>
    <p:extLst>
      <p:ext uri="{BB962C8B-B14F-4D97-AF65-F5344CB8AC3E}">
        <p14:creationId xmlns:p14="http://schemas.microsoft.com/office/powerpoint/2010/main" val="2666903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olo 4"/>
          <p:cNvSpPr>
            <a:spLocks noGrp="1"/>
          </p:cNvSpPr>
          <p:nvPr>
            <p:ph type="title"/>
          </p:nvPr>
        </p:nvSpPr>
        <p:spPr/>
        <p:txBody>
          <a:bodyPr>
            <a:normAutofit/>
          </a:bodyPr>
          <a:lstStyle/>
          <a:p>
            <a:pPr eaLnBrk="1" hangingPunct="1"/>
            <a:r>
              <a:rPr lang="it-IT" altLang="it-IT" dirty="0">
                <a:solidFill>
                  <a:srgbClr val="FF0000"/>
                </a:solidFill>
                <a:latin typeface="Chiller" pitchFamily="82" charset="0"/>
              </a:rPr>
              <a:t>Il «giovane»: Modelli nel cinema</a:t>
            </a:r>
          </a:p>
        </p:txBody>
      </p:sp>
      <p:sp>
        <p:nvSpPr>
          <p:cNvPr id="3" name="Segnaposto testo 2"/>
          <p:cNvSpPr>
            <a:spLocks noGrp="1"/>
          </p:cNvSpPr>
          <p:nvPr>
            <p:ph type="body" idx="1"/>
          </p:nvPr>
        </p:nvSpPr>
        <p:spPr/>
        <p:txBody>
          <a:bodyPr/>
          <a:lstStyle/>
          <a:p>
            <a:r>
              <a:rPr lang="it-IT" dirty="0"/>
              <a:t>Marlon Brando</a:t>
            </a:r>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9592" y="2350917"/>
            <a:ext cx="2808311" cy="4106778"/>
          </a:xfrm>
        </p:spPr>
      </p:pic>
      <p:sp>
        <p:nvSpPr>
          <p:cNvPr id="5" name="Segnaposto testo 4"/>
          <p:cNvSpPr>
            <a:spLocks noGrp="1"/>
          </p:cNvSpPr>
          <p:nvPr>
            <p:ph type="body" sz="quarter" idx="3"/>
          </p:nvPr>
        </p:nvSpPr>
        <p:spPr/>
        <p:txBody>
          <a:bodyPr/>
          <a:lstStyle/>
          <a:p>
            <a:r>
              <a:rPr lang="it-IT" dirty="0"/>
              <a:t>James Dean</a:t>
            </a:r>
          </a:p>
        </p:txBody>
      </p:sp>
      <p:pic>
        <p:nvPicPr>
          <p:cNvPr id="8" name="Segnaposto contenuto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88556" y="2564904"/>
            <a:ext cx="2864729" cy="3528392"/>
          </a:xfrm>
        </p:spPr>
      </p:pic>
      <p:sp>
        <p:nvSpPr>
          <p:cNvPr id="2" name="Segnaposto piè di pagina 1">
            <a:extLst>
              <a:ext uri="{FF2B5EF4-FFF2-40B4-BE49-F238E27FC236}">
                <a16:creationId xmlns:a16="http://schemas.microsoft.com/office/drawing/2014/main" id="{12AEFD99-B91F-43B7-918A-7519217C2684}"/>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E606FC43-A7B0-43B9-A1A5-FD85C1B33C17}"/>
              </a:ext>
            </a:extLst>
          </p:cNvPr>
          <p:cNvSpPr>
            <a:spLocks noGrp="1"/>
          </p:cNvSpPr>
          <p:nvPr>
            <p:ph type="sldNum" sz="quarter" idx="12"/>
          </p:nvPr>
        </p:nvSpPr>
        <p:spPr/>
        <p:txBody>
          <a:bodyPr/>
          <a:lstStyle/>
          <a:p>
            <a:fld id="{A8C4C07B-290D-4785-B60D-27B84074A518}" type="slidenum">
              <a:rPr lang="it-IT" smtClean="0"/>
              <a:t>19</a:t>
            </a:fld>
            <a:endParaRPr lang="it-IT"/>
          </a:p>
        </p:txBody>
      </p:sp>
    </p:spTree>
    <p:extLst>
      <p:ext uri="{BB962C8B-B14F-4D97-AF65-F5344CB8AC3E}">
        <p14:creationId xmlns:p14="http://schemas.microsoft.com/office/powerpoint/2010/main" val="163372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corpo rivestito</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4024" y="273050"/>
            <a:ext cx="4853801" cy="5853113"/>
          </a:xfrm>
        </p:spPr>
      </p:pic>
      <p:sp>
        <p:nvSpPr>
          <p:cNvPr id="6" name="Segnaposto testo 5"/>
          <p:cNvSpPr>
            <a:spLocks noGrp="1"/>
          </p:cNvSpPr>
          <p:nvPr>
            <p:ph type="body" sz="half" idx="2"/>
          </p:nvPr>
        </p:nvSpPr>
        <p:spPr/>
        <p:txBody>
          <a:bodyPr>
            <a:normAutofit fontScale="92500"/>
          </a:bodyPr>
          <a:lstStyle/>
          <a:p>
            <a:r>
              <a:rPr lang="it-IT" dirty="0"/>
              <a:t>Ritratto di </a:t>
            </a:r>
            <a:r>
              <a:rPr lang="it-IT" dirty="0" err="1"/>
              <a:t>Gottfied</a:t>
            </a:r>
            <a:r>
              <a:rPr lang="it-IT" dirty="0"/>
              <a:t> </a:t>
            </a:r>
            <a:r>
              <a:rPr lang="it-IT" dirty="0" err="1"/>
              <a:t>Lindauer</a:t>
            </a:r>
            <a:r>
              <a:rPr lang="it-IT" dirty="0"/>
              <a:t> (1839-1926):</a:t>
            </a:r>
          </a:p>
          <a:p>
            <a:r>
              <a:rPr lang="it-IT" dirty="0"/>
              <a:t>«Ana </a:t>
            </a:r>
            <a:r>
              <a:rPr lang="it-IT" dirty="0" err="1"/>
              <a:t>Reupene</a:t>
            </a:r>
            <a:r>
              <a:rPr lang="it-IT" dirty="0"/>
              <a:t> </a:t>
            </a:r>
            <a:r>
              <a:rPr lang="it-IT" dirty="0" err="1"/>
              <a:t>Whetuki</a:t>
            </a:r>
            <a:r>
              <a:rPr lang="it-IT" dirty="0"/>
              <a:t> with </a:t>
            </a:r>
            <a:r>
              <a:rPr lang="it-IT" dirty="0" err="1"/>
              <a:t>child</a:t>
            </a:r>
            <a:r>
              <a:rPr lang="it-IT" dirty="0"/>
              <a:t>»</a:t>
            </a:r>
          </a:p>
          <a:p>
            <a:endParaRPr lang="it-IT" dirty="0"/>
          </a:p>
          <a:p>
            <a:endParaRPr lang="it-IT" dirty="0"/>
          </a:p>
          <a:p>
            <a:r>
              <a:rPr lang="it-IT" dirty="0"/>
              <a:t>«Corpo rivestito» è la categoria  socio-semiotica che esprime il modo in cui il soggetto è al mondo attraverso la sua apparenza estetica, sensibile, le sue relazioni con altri corpi e con le proprie esperienze corporee vissute. </a:t>
            </a:r>
          </a:p>
          <a:p>
            <a:r>
              <a:rPr lang="it-IT" dirty="0"/>
              <a:t>Il corpo “nudo” non esiste nei fatti, perché esso è comunque sempre già ricoperto di segni: depilato, abbronzato, dipinto, denudato sotto tessuti trasparenti, segnato da rughe e cicatrici. Il corpo rivestito è un testo culturale che comprende gli abiti, gli accessori, i gioielli, l’acconciatura, il maquillage, il tatuaggio, le decorazioni, tutti segni che contengono racconti e sensi e che forgiano il significato sociale del corpo nel mondo. </a:t>
            </a:r>
          </a:p>
          <a:p>
            <a:endParaRPr lang="it-IT" dirty="0"/>
          </a:p>
        </p:txBody>
      </p:sp>
      <p:sp>
        <p:nvSpPr>
          <p:cNvPr id="3" name="Segnaposto piè di pagina 2">
            <a:extLst>
              <a:ext uri="{FF2B5EF4-FFF2-40B4-BE49-F238E27FC236}">
                <a16:creationId xmlns:a16="http://schemas.microsoft.com/office/drawing/2014/main" id="{BFD4565D-A90F-4DE1-8307-C4B67266F920}"/>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25E356E9-BB5C-4CD8-894C-C8A523B6BA45}"/>
              </a:ext>
            </a:extLst>
          </p:cNvPr>
          <p:cNvSpPr>
            <a:spLocks noGrp="1"/>
          </p:cNvSpPr>
          <p:nvPr>
            <p:ph type="sldNum" sz="quarter" idx="12"/>
          </p:nvPr>
        </p:nvSpPr>
        <p:spPr/>
        <p:txBody>
          <a:bodyPr/>
          <a:lstStyle/>
          <a:p>
            <a:fld id="{A8C4C07B-290D-4785-B60D-27B84074A518}" type="slidenum">
              <a:rPr lang="it-IT" smtClean="0"/>
              <a:t>2</a:t>
            </a:fld>
            <a:endParaRPr lang="it-IT"/>
          </a:p>
        </p:txBody>
      </p:sp>
    </p:spTree>
    <p:extLst>
      <p:ext uri="{BB962C8B-B14F-4D97-AF65-F5344CB8AC3E}">
        <p14:creationId xmlns:p14="http://schemas.microsoft.com/office/powerpoint/2010/main" val="298145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a:t>Moda e arte pop</a:t>
            </a:r>
          </a:p>
        </p:txBody>
      </p:sp>
      <p:pic>
        <p:nvPicPr>
          <p:cNvPr id="19459"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92613" y="3573463"/>
            <a:ext cx="4770437" cy="3144837"/>
          </a:xfrm>
        </p:spPr>
      </p:pic>
      <p:pic>
        <p:nvPicPr>
          <p:cNvPr id="19460"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39846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B063A375-BB7F-4DDB-AA6E-3C61BD794EC8}"/>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7A07F046-C919-4EC0-A1C2-C79853F021F5}"/>
              </a:ext>
            </a:extLst>
          </p:cNvPr>
          <p:cNvSpPr>
            <a:spLocks noGrp="1"/>
          </p:cNvSpPr>
          <p:nvPr>
            <p:ph type="sldNum" sz="quarter" idx="12"/>
          </p:nvPr>
        </p:nvSpPr>
        <p:spPr/>
        <p:txBody>
          <a:bodyPr/>
          <a:lstStyle/>
          <a:p>
            <a:fld id="{A8C4C07B-290D-4785-B60D-27B84074A518}" type="slidenum">
              <a:rPr lang="it-IT" smtClean="0"/>
              <a:t>20</a:t>
            </a:fld>
            <a:endParaRPr lang="it-IT"/>
          </a:p>
        </p:txBody>
      </p:sp>
    </p:spTree>
    <p:extLst>
      <p:ext uri="{BB962C8B-B14F-4D97-AF65-F5344CB8AC3E}">
        <p14:creationId xmlns:p14="http://schemas.microsoft.com/office/powerpoint/2010/main" val="201787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Modelle e cultura pop: Benedetta </a:t>
            </a:r>
            <a:r>
              <a:rPr lang="it-IT" dirty="0" err="1"/>
              <a:t>Barzini</a:t>
            </a:r>
            <a:endParaRPr lang="it-IT" dirty="0"/>
          </a:p>
        </p:txBody>
      </p:sp>
      <p:pic>
        <p:nvPicPr>
          <p:cNvPr id="4" name="Segnaposto contenut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0125" y="1958181"/>
            <a:ext cx="2952750" cy="3810000"/>
          </a:xfrm>
        </p:spPr>
      </p:pic>
      <p:pic>
        <p:nvPicPr>
          <p:cNvPr id="8" name="Segnaposto contenuto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08104" y="2276872"/>
            <a:ext cx="2575892" cy="3513517"/>
          </a:xfrm>
        </p:spPr>
      </p:pic>
      <p:sp>
        <p:nvSpPr>
          <p:cNvPr id="3" name="Segnaposto piè di pagina 2">
            <a:extLst>
              <a:ext uri="{FF2B5EF4-FFF2-40B4-BE49-F238E27FC236}">
                <a16:creationId xmlns:a16="http://schemas.microsoft.com/office/drawing/2014/main" id="{A72E11C8-96EC-4468-891F-13C75D9FC63E}"/>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B56E4691-C913-46F3-9B48-1FC0E159CF36}"/>
              </a:ext>
            </a:extLst>
          </p:cNvPr>
          <p:cNvSpPr>
            <a:spLocks noGrp="1"/>
          </p:cNvSpPr>
          <p:nvPr>
            <p:ph type="sldNum" sz="quarter" idx="12"/>
          </p:nvPr>
        </p:nvSpPr>
        <p:spPr/>
        <p:txBody>
          <a:bodyPr/>
          <a:lstStyle/>
          <a:p>
            <a:fld id="{A8C4C07B-290D-4785-B60D-27B84074A518}" type="slidenum">
              <a:rPr lang="it-IT" smtClean="0"/>
              <a:t>21</a:t>
            </a:fld>
            <a:endParaRPr lang="it-IT"/>
          </a:p>
        </p:txBody>
      </p:sp>
    </p:spTree>
    <p:extLst>
      <p:ext uri="{BB962C8B-B14F-4D97-AF65-F5344CB8AC3E}">
        <p14:creationId xmlns:p14="http://schemas.microsoft.com/office/powerpoint/2010/main" val="215206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fontAlgn="auto">
              <a:spcAft>
                <a:spcPts val="0"/>
              </a:spcAft>
              <a:defRPr/>
            </a:pPr>
            <a:r>
              <a:rPr lang="it-IT">
                <a:solidFill>
                  <a:schemeClr val="accent1">
                    <a:satMod val="150000"/>
                  </a:schemeClr>
                </a:solidFill>
              </a:rPr>
              <a:t>Girls from the Sixties</a:t>
            </a:r>
          </a:p>
        </p:txBody>
      </p:sp>
      <p:pic>
        <p:nvPicPr>
          <p:cNvPr id="12291" name="Picture 7" descr="velvet-underground-and-nico">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402388" y="4341813"/>
            <a:ext cx="2741612" cy="2516187"/>
          </a:xfrm>
        </p:spPr>
      </p:pic>
      <p:pic>
        <p:nvPicPr>
          <p:cNvPr id="12292" name="Picture 9" descr="marrianne">
            <a:hlinkClick r:id="rId4"/>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021388" y="1557338"/>
            <a:ext cx="3122612" cy="2185987"/>
          </a:xfrm>
        </p:spPr>
      </p:pic>
      <p:sp>
        <p:nvSpPr>
          <p:cNvPr id="12293" name="Text Box 10"/>
          <p:cNvSpPr txBox="1">
            <a:spLocks noChangeArrowheads="1"/>
          </p:cNvSpPr>
          <p:nvPr/>
        </p:nvSpPr>
        <p:spPr bwMode="auto">
          <a:xfrm>
            <a:off x="5724525" y="63087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it-IT" altLang="it-IT" sz="1400"/>
              <a:t>Nico</a:t>
            </a:r>
          </a:p>
        </p:txBody>
      </p:sp>
      <p:sp>
        <p:nvSpPr>
          <p:cNvPr id="12294" name="Text Box 11"/>
          <p:cNvSpPr txBox="1">
            <a:spLocks noChangeArrowheads="1"/>
          </p:cNvSpPr>
          <p:nvPr/>
        </p:nvSpPr>
        <p:spPr bwMode="auto">
          <a:xfrm>
            <a:off x="6927850" y="1195388"/>
            <a:ext cx="155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it-IT" altLang="it-IT" sz="1400"/>
              <a:t>Marianne Faithful</a:t>
            </a:r>
          </a:p>
        </p:txBody>
      </p:sp>
      <p:pic>
        <p:nvPicPr>
          <p:cNvPr id="12295" name="Picture 12" descr="francoise_hardy_210_2">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395288" y="1125538"/>
            <a:ext cx="2927350" cy="5329237"/>
          </a:xfrm>
        </p:spPr>
      </p:pic>
      <p:sp>
        <p:nvSpPr>
          <p:cNvPr id="12296" name="Text Box 13"/>
          <p:cNvSpPr txBox="1">
            <a:spLocks noChangeArrowheads="1"/>
          </p:cNvSpPr>
          <p:nvPr/>
        </p:nvSpPr>
        <p:spPr bwMode="auto">
          <a:xfrm>
            <a:off x="2700338" y="6553200"/>
            <a:ext cx="1484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it-IT" altLang="it-IT" sz="1400"/>
              <a:t>Françoise Hardy</a:t>
            </a:r>
          </a:p>
        </p:txBody>
      </p:sp>
      <p:pic>
        <p:nvPicPr>
          <p:cNvPr id="12297" name="Picture 14" descr="Jane birkin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938" y="2060575"/>
            <a:ext cx="26860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5"/>
          <p:cNvSpPr txBox="1">
            <a:spLocks noChangeArrowheads="1"/>
          </p:cNvSpPr>
          <p:nvPr/>
        </p:nvSpPr>
        <p:spPr bwMode="auto">
          <a:xfrm>
            <a:off x="2555875"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endParaRPr lang="it-IT" altLang="it-IT"/>
          </a:p>
        </p:txBody>
      </p:sp>
      <p:sp>
        <p:nvSpPr>
          <p:cNvPr id="12299" name="Text Box 16"/>
          <p:cNvSpPr txBox="1">
            <a:spLocks noChangeArrowheads="1"/>
          </p:cNvSpPr>
          <p:nvPr/>
        </p:nvSpPr>
        <p:spPr bwMode="auto">
          <a:xfrm>
            <a:off x="3903663" y="1698625"/>
            <a:ext cx="1062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it-IT" altLang="it-IT" sz="1400"/>
              <a:t>Jane Birkin</a:t>
            </a:r>
          </a:p>
        </p:txBody>
      </p:sp>
      <p:sp>
        <p:nvSpPr>
          <p:cNvPr id="2" name="Segnaposto piè di pagina 1">
            <a:extLst>
              <a:ext uri="{FF2B5EF4-FFF2-40B4-BE49-F238E27FC236}">
                <a16:creationId xmlns:a16="http://schemas.microsoft.com/office/drawing/2014/main" id="{4E7CB03A-81C2-40B3-AFC9-2838AA03E786}"/>
              </a:ext>
            </a:extLst>
          </p:cNvPr>
          <p:cNvSpPr>
            <a:spLocks noGrp="1"/>
          </p:cNvSpPr>
          <p:nvPr>
            <p:ph type="ftr" sz="quarter" idx="11"/>
          </p:nvPr>
        </p:nvSpPr>
        <p:spPr/>
        <p:txBody>
          <a:bodyPr/>
          <a:lstStyle/>
          <a:p>
            <a:pPr>
              <a:defRPr/>
            </a:pPr>
            <a:r>
              <a:rPr lang="it-IT"/>
              <a:t>Sociologia delle culture 2020-21 - SSS</a:t>
            </a:r>
          </a:p>
        </p:txBody>
      </p:sp>
      <p:sp>
        <p:nvSpPr>
          <p:cNvPr id="3" name="Segnaposto numero diapositiva 2">
            <a:extLst>
              <a:ext uri="{FF2B5EF4-FFF2-40B4-BE49-F238E27FC236}">
                <a16:creationId xmlns:a16="http://schemas.microsoft.com/office/drawing/2014/main" id="{09ACD68D-7E03-43AE-85FC-0FBCAD5A9A9A}"/>
              </a:ext>
            </a:extLst>
          </p:cNvPr>
          <p:cNvSpPr>
            <a:spLocks noGrp="1"/>
          </p:cNvSpPr>
          <p:nvPr>
            <p:ph type="sldNum" sz="quarter" idx="12"/>
          </p:nvPr>
        </p:nvSpPr>
        <p:spPr/>
        <p:txBody>
          <a:bodyPr/>
          <a:lstStyle/>
          <a:p>
            <a:pPr>
              <a:defRPr/>
            </a:pPr>
            <a:fld id="{6B13B71F-E282-4089-8FB7-B0176C4555FC}" type="slidenum">
              <a:rPr lang="it-IT" smtClean="0"/>
              <a:pPr>
                <a:defRPr/>
              </a:pPr>
              <a:t>22</a:t>
            </a:fld>
            <a:endParaRPr lang="it-IT"/>
          </a:p>
        </p:txBody>
      </p:sp>
    </p:spTree>
    <p:extLst>
      <p:ext uri="{BB962C8B-B14F-4D97-AF65-F5344CB8AC3E}">
        <p14:creationId xmlns:p14="http://schemas.microsoft.com/office/powerpoint/2010/main" val="1514118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B149D5-3E22-467C-AC8E-80CD6A451290}" type="slidenum">
              <a:rPr lang="it-IT" altLang="it-IT" smtClean="0"/>
              <a:pPr eaLnBrk="1" hangingPunct="1"/>
              <a:t>23</a:t>
            </a:fld>
            <a:endParaRPr lang="it-IT" altLang="it-IT"/>
          </a:p>
        </p:txBody>
      </p:sp>
      <p:pic>
        <p:nvPicPr>
          <p:cNvPr id="30723" name="Picture 2" descr="TWIG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1196975"/>
            <a:ext cx="3973513"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3"/>
          <p:cNvSpPr txBox="1">
            <a:spLocks noChangeArrowheads="1"/>
          </p:cNvSpPr>
          <p:nvPr/>
        </p:nvSpPr>
        <p:spPr bwMode="auto">
          <a:xfrm>
            <a:off x="533400" y="5334000"/>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400">
                <a:latin typeface="Times New Roman" pitchFamily="18" charset="0"/>
              </a:rPr>
              <a:t>Twiggy, 1963</a:t>
            </a:r>
          </a:p>
        </p:txBody>
      </p:sp>
      <p:sp>
        <p:nvSpPr>
          <p:cNvPr id="30725" name="Rectangle 4"/>
          <p:cNvSpPr>
            <a:spLocks noGrp="1" noChangeArrowheads="1"/>
          </p:cNvSpPr>
          <p:nvPr>
            <p:ph type="title"/>
          </p:nvPr>
        </p:nvSpPr>
        <p:spPr>
          <a:xfrm>
            <a:off x="457200" y="274638"/>
            <a:ext cx="8229600" cy="850900"/>
          </a:xfrm>
        </p:spPr>
        <p:txBody>
          <a:bodyPr/>
          <a:lstStyle/>
          <a:p>
            <a:pPr eaLnBrk="1" hangingPunct="1"/>
            <a:r>
              <a:rPr lang="it-IT" altLang="it-IT" sz="2800"/>
              <a:t>La minigonna</a:t>
            </a:r>
          </a:p>
        </p:txBody>
      </p:sp>
      <p:sp>
        <p:nvSpPr>
          <p:cNvPr id="2" name="Segnaposto piè di pagina 1">
            <a:extLst>
              <a:ext uri="{FF2B5EF4-FFF2-40B4-BE49-F238E27FC236}">
                <a16:creationId xmlns:a16="http://schemas.microsoft.com/office/drawing/2014/main" id="{BACE770A-8C80-49C6-AFA0-0348D89FAA31}"/>
              </a:ext>
            </a:extLst>
          </p:cNvPr>
          <p:cNvSpPr>
            <a:spLocks noGrp="1"/>
          </p:cNvSpPr>
          <p:nvPr>
            <p:ph type="ftr" sz="quarter" idx="11"/>
          </p:nvPr>
        </p:nvSpPr>
        <p:spPr/>
        <p:txBody>
          <a:bodyPr/>
          <a:lstStyle/>
          <a:p>
            <a:r>
              <a:rPr lang="it-IT"/>
              <a:t>Sociologia delle culture 2020-21 - SSS</a:t>
            </a:r>
          </a:p>
        </p:txBody>
      </p:sp>
    </p:spTree>
    <p:extLst>
      <p:ext uri="{BB962C8B-B14F-4D97-AF65-F5344CB8AC3E}">
        <p14:creationId xmlns:p14="http://schemas.microsoft.com/office/powerpoint/2010/main" val="316043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pPr eaLnBrk="1" hangingPunct="1"/>
            <a:r>
              <a:rPr lang="it-IT" altLang="it-IT">
                <a:solidFill>
                  <a:srgbClr val="FF0000"/>
                </a:solidFill>
                <a:latin typeface="Chiller" pitchFamily="82" charset="0"/>
              </a:rPr>
              <a:t>Hippies (USA anni 60)</a:t>
            </a:r>
          </a:p>
        </p:txBody>
      </p:sp>
      <p:pic>
        <p:nvPicPr>
          <p:cNvPr id="19459" name="Segnaposto contenuto 5" descr="6a00d834515c6d69e200e5523b1c458834-640wi.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89113"/>
            <a:ext cx="4038600" cy="4148137"/>
          </a:xfrm>
        </p:spPr>
      </p:pic>
      <p:pic>
        <p:nvPicPr>
          <p:cNvPr id="19460" name="Segnaposto contenuto 6" descr="hippies-anni-60.jpg"/>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226050" y="1600200"/>
            <a:ext cx="2882900" cy="2185988"/>
          </a:xfrm>
        </p:spPr>
      </p:pic>
      <p:pic>
        <p:nvPicPr>
          <p:cNvPr id="19461" name="Segnaposto contenuto 8" descr="tumblr_lk9xc6tgGw1qf40jso1_400.jpg"/>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68900" y="3938588"/>
            <a:ext cx="2997200" cy="2187575"/>
          </a:xfrm>
        </p:spPr>
      </p:pic>
      <p:sp>
        <p:nvSpPr>
          <p:cNvPr id="2" name="Segnaposto piè di pagina 1">
            <a:extLst>
              <a:ext uri="{FF2B5EF4-FFF2-40B4-BE49-F238E27FC236}">
                <a16:creationId xmlns:a16="http://schemas.microsoft.com/office/drawing/2014/main" id="{58E0F346-969C-4B4D-94E1-10108AB82BAB}"/>
              </a:ext>
            </a:extLst>
          </p:cNvPr>
          <p:cNvSpPr>
            <a:spLocks noGrp="1"/>
          </p:cNvSpPr>
          <p:nvPr>
            <p:ph type="ftr" sz="quarter" idx="11"/>
          </p:nvPr>
        </p:nvSpPr>
        <p:spPr/>
        <p:txBody>
          <a:bodyPr/>
          <a:lstStyle/>
          <a:p>
            <a:pPr>
              <a:defRPr/>
            </a:pPr>
            <a:r>
              <a:rPr lang="it-IT"/>
              <a:t>Sociologia delle culture 2020-21 - SSS</a:t>
            </a:r>
          </a:p>
        </p:txBody>
      </p:sp>
      <p:sp>
        <p:nvSpPr>
          <p:cNvPr id="3" name="Segnaposto numero diapositiva 2">
            <a:extLst>
              <a:ext uri="{FF2B5EF4-FFF2-40B4-BE49-F238E27FC236}">
                <a16:creationId xmlns:a16="http://schemas.microsoft.com/office/drawing/2014/main" id="{7FBE688E-23AE-4A8E-8CF0-2535A82F3715}"/>
              </a:ext>
            </a:extLst>
          </p:cNvPr>
          <p:cNvSpPr>
            <a:spLocks noGrp="1"/>
          </p:cNvSpPr>
          <p:nvPr>
            <p:ph type="sldNum" sz="quarter" idx="12"/>
          </p:nvPr>
        </p:nvSpPr>
        <p:spPr/>
        <p:txBody>
          <a:bodyPr/>
          <a:lstStyle/>
          <a:p>
            <a:pPr>
              <a:defRPr/>
            </a:pPr>
            <a:fld id="{6B13B71F-E282-4089-8FB7-B0176C4555FC}" type="slidenum">
              <a:rPr lang="it-IT" smtClean="0"/>
              <a:pPr>
                <a:defRPr/>
              </a:pPr>
              <a:t>24</a:t>
            </a:fld>
            <a:endParaRPr lang="it-IT"/>
          </a:p>
        </p:txBody>
      </p:sp>
    </p:spTree>
    <p:extLst>
      <p:ext uri="{BB962C8B-B14F-4D97-AF65-F5344CB8AC3E}">
        <p14:creationId xmlns:p14="http://schemas.microsoft.com/office/powerpoint/2010/main" val="382880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267744" y="15489"/>
            <a:ext cx="4788768" cy="6614719"/>
          </a:xfrm>
        </p:spPr>
      </p:pic>
      <p:sp>
        <p:nvSpPr>
          <p:cNvPr id="2" name="Segnaposto piè di pagina 1">
            <a:extLst>
              <a:ext uri="{FF2B5EF4-FFF2-40B4-BE49-F238E27FC236}">
                <a16:creationId xmlns:a16="http://schemas.microsoft.com/office/drawing/2014/main" id="{F099D65D-18A3-49F0-8675-83F4B00AB9FE}"/>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0569C3E9-58EE-4966-834D-869EFD80CCE1}"/>
              </a:ext>
            </a:extLst>
          </p:cNvPr>
          <p:cNvSpPr>
            <a:spLocks noGrp="1"/>
          </p:cNvSpPr>
          <p:nvPr>
            <p:ph type="sldNum" sz="quarter" idx="12"/>
          </p:nvPr>
        </p:nvSpPr>
        <p:spPr/>
        <p:txBody>
          <a:bodyPr/>
          <a:lstStyle/>
          <a:p>
            <a:fld id="{A8C4C07B-290D-4785-B60D-27B84074A518}" type="slidenum">
              <a:rPr lang="it-IT" smtClean="0"/>
              <a:t>25</a:t>
            </a:fld>
            <a:endParaRPr lang="it-IT"/>
          </a:p>
        </p:txBody>
      </p:sp>
    </p:spTree>
    <p:extLst>
      <p:ext uri="{BB962C8B-B14F-4D97-AF65-F5344CB8AC3E}">
        <p14:creationId xmlns:p14="http://schemas.microsoft.com/office/powerpoint/2010/main" val="625272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Musica pop e aria di protesta</a:t>
            </a:r>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1"/>
            <a:ext cx="3763257" cy="2116832"/>
          </a:xfr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268760"/>
            <a:ext cx="2880796" cy="415863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380" y="3789040"/>
            <a:ext cx="2625080" cy="2625080"/>
          </a:xfrm>
          <a:prstGeom prst="rect">
            <a:avLst/>
          </a:prstGeom>
        </p:spPr>
      </p:pic>
      <p:sp>
        <p:nvSpPr>
          <p:cNvPr id="4" name="Segnaposto piè di pagina 3">
            <a:extLst>
              <a:ext uri="{FF2B5EF4-FFF2-40B4-BE49-F238E27FC236}">
                <a16:creationId xmlns:a16="http://schemas.microsoft.com/office/drawing/2014/main" id="{1F3B7886-EDF2-43C9-92A3-C6E486C4996D}"/>
              </a:ext>
            </a:extLst>
          </p:cNvPr>
          <p:cNvSpPr>
            <a:spLocks noGrp="1"/>
          </p:cNvSpPr>
          <p:nvPr>
            <p:ph type="ftr" sz="quarter" idx="11"/>
          </p:nvPr>
        </p:nvSpPr>
        <p:spPr/>
        <p:txBody>
          <a:bodyPr/>
          <a:lstStyle/>
          <a:p>
            <a:r>
              <a:rPr lang="it-IT"/>
              <a:t>Sociologia delle culture 2020-21 - SSS</a:t>
            </a:r>
          </a:p>
        </p:txBody>
      </p:sp>
      <p:sp>
        <p:nvSpPr>
          <p:cNvPr id="7" name="Segnaposto numero diapositiva 6">
            <a:extLst>
              <a:ext uri="{FF2B5EF4-FFF2-40B4-BE49-F238E27FC236}">
                <a16:creationId xmlns:a16="http://schemas.microsoft.com/office/drawing/2014/main" id="{ADDEF448-5AD2-4017-BD31-318C589A9B52}"/>
              </a:ext>
            </a:extLst>
          </p:cNvPr>
          <p:cNvSpPr>
            <a:spLocks noGrp="1"/>
          </p:cNvSpPr>
          <p:nvPr>
            <p:ph type="sldNum" sz="quarter" idx="12"/>
          </p:nvPr>
        </p:nvSpPr>
        <p:spPr/>
        <p:txBody>
          <a:bodyPr/>
          <a:lstStyle/>
          <a:p>
            <a:fld id="{A8C4C07B-290D-4785-B60D-27B84074A518}" type="slidenum">
              <a:rPr lang="it-IT" smtClean="0"/>
              <a:t>26</a:t>
            </a:fld>
            <a:endParaRPr lang="it-IT"/>
          </a:p>
        </p:txBody>
      </p:sp>
    </p:spTree>
    <p:extLst>
      <p:ext uri="{BB962C8B-B14F-4D97-AF65-F5344CB8AC3E}">
        <p14:creationId xmlns:p14="http://schemas.microsoft.com/office/powerpoint/2010/main" val="3505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Proibito proibire: Maggio 68</a:t>
            </a:r>
          </a:p>
        </p:txBody>
      </p:sp>
      <p:pic>
        <p:nvPicPr>
          <p:cNvPr id="6" name="Segnaposto contenut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988840"/>
            <a:ext cx="4038600" cy="2202872"/>
          </a:xfrm>
        </p:spPr>
      </p:pic>
      <p:pic>
        <p:nvPicPr>
          <p:cNvPr id="7" name="Segnaposto contenuto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4005064"/>
            <a:ext cx="4038600" cy="2132380"/>
          </a:xfrm>
        </p:spPr>
      </p:pic>
      <p:sp>
        <p:nvSpPr>
          <p:cNvPr id="3" name="Segnaposto piè di pagina 2">
            <a:extLst>
              <a:ext uri="{FF2B5EF4-FFF2-40B4-BE49-F238E27FC236}">
                <a16:creationId xmlns:a16="http://schemas.microsoft.com/office/drawing/2014/main" id="{16A5B7CF-C8D6-419C-89CC-BCEF9201897F}"/>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8067432D-5770-47E0-92DB-68EEC34B54D1}"/>
              </a:ext>
            </a:extLst>
          </p:cNvPr>
          <p:cNvSpPr>
            <a:spLocks noGrp="1"/>
          </p:cNvSpPr>
          <p:nvPr>
            <p:ph type="sldNum" sz="quarter" idx="12"/>
          </p:nvPr>
        </p:nvSpPr>
        <p:spPr/>
        <p:txBody>
          <a:bodyPr/>
          <a:lstStyle/>
          <a:p>
            <a:fld id="{A8C4C07B-290D-4785-B60D-27B84074A518}" type="slidenum">
              <a:rPr lang="it-IT" smtClean="0"/>
              <a:t>27</a:t>
            </a:fld>
            <a:endParaRPr lang="it-IT"/>
          </a:p>
        </p:txBody>
      </p:sp>
    </p:spTree>
    <p:extLst>
      <p:ext uri="{BB962C8B-B14F-4D97-AF65-F5344CB8AC3E}">
        <p14:creationId xmlns:p14="http://schemas.microsoft.com/office/powerpoint/2010/main" val="215708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i="1" dirty="0"/>
              <a:t>La ragazza con la pistola </a:t>
            </a:r>
            <a:r>
              <a:rPr lang="it-IT" dirty="0"/>
              <a:t>(Monicelli 1968)</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237" y="1600200"/>
            <a:ext cx="6477525" cy="4525963"/>
          </a:xfrm>
        </p:spPr>
      </p:pic>
      <p:sp>
        <p:nvSpPr>
          <p:cNvPr id="2" name="Segnaposto piè di pagina 1">
            <a:extLst>
              <a:ext uri="{FF2B5EF4-FFF2-40B4-BE49-F238E27FC236}">
                <a16:creationId xmlns:a16="http://schemas.microsoft.com/office/drawing/2014/main" id="{047FB23B-7432-4227-A11D-482CC55B1DED}"/>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02048DAE-995D-4D49-9837-3EC96AB73D1F}"/>
              </a:ext>
            </a:extLst>
          </p:cNvPr>
          <p:cNvSpPr>
            <a:spLocks noGrp="1"/>
          </p:cNvSpPr>
          <p:nvPr>
            <p:ph type="sldNum" sz="quarter" idx="12"/>
          </p:nvPr>
        </p:nvSpPr>
        <p:spPr/>
        <p:txBody>
          <a:bodyPr/>
          <a:lstStyle/>
          <a:p>
            <a:fld id="{A8C4C07B-290D-4785-B60D-27B84074A518}" type="slidenum">
              <a:rPr lang="it-IT" smtClean="0"/>
              <a:t>28</a:t>
            </a:fld>
            <a:endParaRPr lang="it-IT"/>
          </a:p>
        </p:txBody>
      </p:sp>
    </p:spTree>
    <p:extLst>
      <p:ext uri="{BB962C8B-B14F-4D97-AF65-F5344CB8AC3E}">
        <p14:creationId xmlns:p14="http://schemas.microsoft.com/office/powerpoint/2010/main" val="4066582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Valentina di Guido Crepax</a:t>
            </a:r>
          </a:p>
        </p:txBody>
      </p:sp>
      <p:pic>
        <p:nvPicPr>
          <p:cNvPr id="4" name="Segnaposto contenut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8235" y="1772816"/>
            <a:ext cx="4110981" cy="4248472"/>
          </a:xfrm>
        </p:spPr>
      </p:pic>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9112" y="2132856"/>
            <a:ext cx="4248747" cy="3168351"/>
          </a:xfrm>
        </p:spPr>
      </p:pic>
      <p:sp>
        <p:nvSpPr>
          <p:cNvPr id="3" name="Segnaposto piè di pagina 2">
            <a:extLst>
              <a:ext uri="{FF2B5EF4-FFF2-40B4-BE49-F238E27FC236}">
                <a16:creationId xmlns:a16="http://schemas.microsoft.com/office/drawing/2014/main" id="{0A5420CA-1894-4E8D-A6BB-4672466FEA97}"/>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7FBFF9EE-5069-43A5-BAC8-0FB6F7DE246A}"/>
              </a:ext>
            </a:extLst>
          </p:cNvPr>
          <p:cNvSpPr>
            <a:spLocks noGrp="1"/>
          </p:cNvSpPr>
          <p:nvPr>
            <p:ph type="sldNum" sz="quarter" idx="12"/>
          </p:nvPr>
        </p:nvSpPr>
        <p:spPr/>
        <p:txBody>
          <a:bodyPr/>
          <a:lstStyle/>
          <a:p>
            <a:fld id="{A8C4C07B-290D-4785-B60D-27B84074A518}" type="slidenum">
              <a:rPr lang="it-IT" smtClean="0"/>
              <a:t>29</a:t>
            </a:fld>
            <a:endParaRPr lang="it-IT"/>
          </a:p>
        </p:txBody>
      </p:sp>
    </p:spTree>
    <p:extLst>
      <p:ext uri="{BB962C8B-B14F-4D97-AF65-F5344CB8AC3E}">
        <p14:creationId xmlns:p14="http://schemas.microsoft.com/office/powerpoint/2010/main" val="346472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5915025" cy="1143000"/>
          </a:xfrm>
        </p:spPr>
        <p:txBody>
          <a:bodyPr>
            <a:normAutofit fontScale="90000"/>
          </a:bodyPr>
          <a:lstStyle/>
          <a:p>
            <a:pPr marL="484632" fontAlgn="auto">
              <a:spcAft>
                <a:spcPts val="0"/>
              </a:spcAft>
              <a:defRPr/>
            </a:pPr>
            <a:r>
              <a:rPr lang="it-IT" sz="4000">
                <a:solidFill>
                  <a:schemeClr val="accent1">
                    <a:tint val="83000"/>
                    <a:satMod val="150000"/>
                  </a:schemeClr>
                </a:solidFill>
              </a:rPr>
              <a:t>Georg Simmel</a:t>
            </a:r>
            <a:br>
              <a:rPr lang="it-IT" sz="4000">
                <a:solidFill>
                  <a:schemeClr val="accent1">
                    <a:tint val="83000"/>
                    <a:satMod val="150000"/>
                  </a:schemeClr>
                </a:solidFill>
              </a:rPr>
            </a:br>
            <a:r>
              <a:rPr lang="it-IT" sz="4000">
                <a:solidFill>
                  <a:schemeClr val="accent1">
                    <a:tint val="83000"/>
                    <a:satMod val="150000"/>
                  </a:schemeClr>
                </a:solidFill>
              </a:rPr>
              <a:t>(1858-1918) </a:t>
            </a:r>
          </a:p>
        </p:txBody>
      </p:sp>
      <p:sp>
        <p:nvSpPr>
          <p:cNvPr id="17411" name="Rectangle 3"/>
          <p:cNvSpPr>
            <a:spLocks noGrp="1" noChangeArrowheads="1"/>
          </p:cNvSpPr>
          <p:nvPr>
            <p:ph idx="1"/>
          </p:nvPr>
        </p:nvSpPr>
        <p:spPr>
          <a:xfrm>
            <a:off x="457200" y="1600200"/>
            <a:ext cx="5986463" cy="4637088"/>
          </a:xfrm>
        </p:spPr>
        <p:txBody>
          <a:bodyPr/>
          <a:lstStyle/>
          <a:p>
            <a:pPr>
              <a:lnSpc>
                <a:spcPct val="80000"/>
              </a:lnSpc>
            </a:pPr>
            <a:endParaRPr lang="it-IT" altLang="it-IT" sz="2000" dirty="0"/>
          </a:p>
          <a:p>
            <a:pPr>
              <a:lnSpc>
                <a:spcPct val="80000"/>
              </a:lnSpc>
            </a:pPr>
            <a:r>
              <a:rPr lang="it-IT" altLang="it-IT" sz="2000" dirty="0"/>
              <a:t>Moda come sistema di coesione sociale che permette di conciliare dialetticamente la chiusura dell’individuo entro un gruppo e la sua indipendenza relativa nel territorio dello spirito. La moda, secondo </a:t>
            </a:r>
            <a:r>
              <a:rPr lang="it-IT" altLang="it-IT" sz="2000" dirty="0" err="1"/>
              <a:t>Simmel</a:t>
            </a:r>
            <a:r>
              <a:rPr lang="it-IT" altLang="it-IT" sz="2000" dirty="0"/>
              <a:t>, è ritmata dai motivi della imitazione e della distinzione, che una cerchia sociale trasmette in maniera </a:t>
            </a:r>
            <a:r>
              <a:rPr lang="it-IT" altLang="it-IT" sz="2000" i="1" dirty="0"/>
              <a:t>verticale</a:t>
            </a:r>
            <a:r>
              <a:rPr lang="it-IT" altLang="it-IT" sz="2000" dirty="0"/>
              <a:t> alla comunità. A questi motivi si accompagna l’elemento del fascino “stimolante e piccante” che la moda veicola attraverso quello che </a:t>
            </a:r>
            <a:r>
              <a:rPr lang="it-IT" altLang="it-IT" sz="2000" dirty="0" err="1"/>
              <a:t>Simmel</a:t>
            </a:r>
            <a:r>
              <a:rPr lang="it-IT" altLang="it-IT" sz="2000" dirty="0"/>
              <a:t> definisce come il “contrasto fra la sua diffusione ampia e onnicomprensiva e la sua rapida, fondamentale caducità” e come il “diritto all’infedeltà nei suoi confronti” (</a:t>
            </a:r>
            <a:r>
              <a:rPr lang="it-IT" altLang="it-IT" sz="2000" dirty="0" err="1"/>
              <a:t>Simmel</a:t>
            </a:r>
            <a:r>
              <a:rPr lang="it-IT" altLang="it-IT" sz="2000" dirty="0"/>
              <a:t>, La moda, 1895, p. 44). </a:t>
            </a:r>
          </a:p>
        </p:txBody>
      </p:sp>
      <p:pic>
        <p:nvPicPr>
          <p:cNvPr id="17413" name="Picture 5" descr="GEORG SIMM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33375"/>
            <a:ext cx="21050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2963AB19-4616-4F85-B205-FED9557A7432}"/>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905B8F97-05FB-480C-9C0B-3DDC55BD8854}"/>
              </a:ext>
            </a:extLst>
          </p:cNvPr>
          <p:cNvSpPr>
            <a:spLocks noGrp="1"/>
          </p:cNvSpPr>
          <p:nvPr>
            <p:ph type="sldNum" sz="quarter" idx="12"/>
          </p:nvPr>
        </p:nvSpPr>
        <p:spPr/>
        <p:txBody>
          <a:bodyPr/>
          <a:lstStyle/>
          <a:p>
            <a:fld id="{A8C4C07B-290D-4785-B60D-27B84074A518}" type="slidenum">
              <a:rPr lang="it-IT" smtClean="0"/>
              <a:t>3</a:t>
            </a:fld>
            <a:endParaRPr lang="it-IT"/>
          </a:p>
        </p:txBody>
      </p:sp>
    </p:spTree>
    <p:extLst>
      <p:ext uri="{BB962C8B-B14F-4D97-AF65-F5344CB8AC3E}">
        <p14:creationId xmlns:p14="http://schemas.microsoft.com/office/powerpoint/2010/main" val="2871938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to="" calcmode="lin" valueType="num">
                                      <p:cBhvr>
                                        <p:cTn id="13" dur="1" fill="hold"/>
                                        <p:tgtEl>
                                          <p:spTgt spid="17411">
                                            <p:txEl>
                                              <p:pRg st="1" end="1"/>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17413"/>
                                        </p:tgtEl>
                                        <p:attrNameLst>
                                          <p:attrName>style.visibility</p:attrName>
                                        </p:attrNameLst>
                                      </p:cBhvr>
                                      <p:to>
                                        <p:strVal val="visible"/>
                                      </p:to>
                                    </p:set>
                                    <p:anim to="" calcmode="lin" valueType="num">
                                      <p:cBhvr>
                                        <p:cTn id="18" dur="1" fill="hold"/>
                                        <p:tgtEl>
                                          <p:spTgt spid="174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Moda 1968</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5976" y="1600200"/>
            <a:ext cx="6832048" cy="4525963"/>
          </a:xfrm>
        </p:spPr>
      </p:pic>
      <p:sp>
        <p:nvSpPr>
          <p:cNvPr id="3" name="Segnaposto piè di pagina 2">
            <a:extLst>
              <a:ext uri="{FF2B5EF4-FFF2-40B4-BE49-F238E27FC236}">
                <a16:creationId xmlns:a16="http://schemas.microsoft.com/office/drawing/2014/main" id="{1877CA0C-0148-45F5-8117-8BF173C0CAB2}"/>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2866EE0E-1E4E-48CA-86A0-B4ED4C253348}"/>
              </a:ext>
            </a:extLst>
          </p:cNvPr>
          <p:cNvSpPr>
            <a:spLocks noGrp="1"/>
          </p:cNvSpPr>
          <p:nvPr>
            <p:ph type="sldNum" sz="quarter" idx="12"/>
          </p:nvPr>
        </p:nvSpPr>
        <p:spPr/>
        <p:txBody>
          <a:bodyPr/>
          <a:lstStyle/>
          <a:p>
            <a:fld id="{A8C4C07B-290D-4785-B60D-27B84074A518}" type="slidenum">
              <a:rPr lang="it-IT" smtClean="0"/>
              <a:t>30</a:t>
            </a:fld>
            <a:endParaRPr lang="it-IT"/>
          </a:p>
        </p:txBody>
      </p:sp>
    </p:spTree>
    <p:extLst>
      <p:ext uri="{BB962C8B-B14F-4D97-AF65-F5344CB8AC3E}">
        <p14:creationId xmlns:p14="http://schemas.microsoft.com/office/powerpoint/2010/main" val="1905877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Mass-moda: </a:t>
            </a:r>
            <a:br>
              <a:rPr lang="it-IT" dirty="0"/>
            </a:br>
            <a:r>
              <a:rPr lang="it-IT" dirty="0"/>
              <a:t>dalla strada alla passerella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3081965" cy="4525963"/>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412776"/>
            <a:ext cx="3684659" cy="4005064"/>
          </a:xfrm>
          <a:prstGeom prst="rect">
            <a:avLst/>
          </a:prstGeom>
        </p:spPr>
      </p:pic>
      <p:sp>
        <p:nvSpPr>
          <p:cNvPr id="3" name="Segnaposto piè di pagina 2">
            <a:extLst>
              <a:ext uri="{FF2B5EF4-FFF2-40B4-BE49-F238E27FC236}">
                <a16:creationId xmlns:a16="http://schemas.microsoft.com/office/drawing/2014/main" id="{A68BD754-9FAA-4D2C-B196-5B3976185BDF}"/>
              </a:ext>
            </a:extLst>
          </p:cNvPr>
          <p:cNvSpPr>
            <a:spLocks noGrp="1"/>
          </p:cNvSpPr>
          <p:nvPr>
            <p:ph type="ftr" sz="quarter" idx="11"/>
          </p:nvPr>
        </p:nvSpPr>
        <p:spPr/>
        <p:txBody>
          <a:bodyPr/>
          <a:lstStyle/>
          <a:p>
            <a:r>
              <a:rPr lang="it-IT"/>
              <a:t>Sociologia delle culture 2020-21 - SSS</a:t>
            </a:r>
          </a:p>
        </p:txBody>
      </p:sp>
      <p:sp>
        <p:nvSpPr>
          <p:cNvPr id="6" name="Segnaposto numero diapositiva 5">
            <a:extLst>
              <a:ext uri="{FF2B5EF4-FFF2-40B4-BE49-F238E27FC236}">
                <a16:creationId xmlns:a16="http://schemas.microsoft.com/office/drawing/2014/main" id="{249A7B2F-3B71-4B1C-A79E-10CFDDEB5350}"/>
              </a:ext>
            </a:extLst>
          </p:cNvPr>
          <p:cNvSpPr>
            <a:spLocks noGrp="1"/>
          </p:cNvSpPr>
          <p:nvPr>
            <p:ph type="sldNum" sz="quarter" idx="12"/>
          </p:nvPr>
        </p:nvSpPr>
        <p:spPr/>
        <p:txBody>
          <a:bodyPr/>
          <a:lstStyle/>
          <a:p>
            <a:fld id="{A8C4C07B-290D-4785-B60D-27B84074A518}" type="slidenum">
              <a:rPr lang="it-IT" smtClean="0"/>
              <a:t>31</a:t>
            </a:fld>
            <a:endParaRPr lang="it-IT"/>
          </a:p>
        </p:txBody>
      </p:sp>
    </p:spTree>
    <p:extLst>
      <p:ext uri="{BB962C8B-B14F-4D97-AF65-F5344CB8AC3E}">
        <p14:creationId xmlns:p14="http://schemas.microsoft.com/office/powerpoint/2010/main" val="1272961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altLang="it-IT" dirty="0">
                <a:solidFill>
                  <a:srgbClr val="FF0000"/>
                </a:solidFill>
                <a:latin typeface="Chiller" pitchFamily="82" charset="0"/>
              </a:rPr>
              <a:t>Il </a:t>
            </a:r>
            <a:r>
              <a:rPr lang="it-IT" altLang="it-IT" i="1" dirty="0" err="1">
                <a:solidFill>
                  <a:srgbClr val="FF0000"/>
                </a:solidFill>
                <a:latin typeface="Chiller" pitchFamily="82" charset="0"/>
              </a:rPr>
              <a:t>trickle</a:t>
            </a:r>
            <a:r>
              <a:rPr lang="it-IT" altLang="it-IT" i="1" dirty="0">
                <a:solidFill>
                  <a:srgbClr val="FF0000"/>
                </a:solidFill>
                <a:latin typeface="Chiller" pitchFamily="82" charset="0"/>
              </a:rPr>
              <a:t>-down </a:t>
            </a:r>
            <a:r>
              <a:rPr lang="it-IT" altLang="it-IT" dirty="0">
                <a:solidFill>
                  <a:srgbClr val="FF0000"/>
                </a:solidFill>
                <a:latin typeface="Chiller" pitchFamily="82" charset="0"/>
              </a:rPr>
              <a:t>si rovescia in </a:t>
            </a:r>
            <a:r>
              <a:rPr lang="it-IT" altLang="it-IT" i="1" dirty="0" err="1">
                <a:solidFill>
                  <a:srgbClr val="FF0000"/>
                </a:solidFill>
                <a:latin typeface="Chiller" pitchFamily="82" charset="0"/>
              </a:rPr>
              <a:t>bubble</a:t>
            </a:r>
            <a:r>
              <a:rPr lang="it-IT" altLang="it-IT" i="1" dirty="0">
                <a:solidFill>
                  <a:srgbClr val="FF0000"/>
                </a:solidFill>
                <a:latin typeface="Chiller" pitchFamily="82" charset="0"/>
              </a:rPr>
              <a:t>-up</a:t>
            </a:r>
            <a:endParaRPr lang="it-IT" altLang="it-IT" dirty="0"/>
          </a:p>
        </p:txBody>
      </p:sp>
      <p:pic>
        <p:nvPicPr>
          <p:cNvPr id="26627" name="Segnaposto contenuto 3" descr="Brigitte_Bardot_1970-219x30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484313"/>
            <a:ext cx="2085975" cy="2857500"/>
          </a:xfrm>
        </p:spPr>
      </p:pic>
      <p:pic>
        <p:nvPicPr>
          <p:cNvPr id="26628" name="Immagine 4" descr="5158371900_585bd954b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341438"/>
            <a:ext cx="4662487"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magine 5" descr="patti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652963"/>
            <a:ext cx="3810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A4ED76F1-92FE-497A-BB00-08384455A0A2}"/>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4CAC8534-E3B1-4D87-B26A-219A31572507}"/>
              </a:ext>
            </a:extLst>
          </p:cNvPr>
          <p:cNvSpPr>
            <a:spLocks noGrp="1"/>
          </p:cNvSpPr>
          <p:nvPr>
            <p:ph type="sldNum" sz="quarter" idx="12"/>
          </p:nvPr>
        </p:nvSpPr>
        <p:spPr/>
        <p:txBody>
          <a:bodyPr/>
          <a:lstStyle/>
          <a:p>
            <a:fld id="{A8C4C07B-290D-4785-B60D-27B84074A518}" type="slidenum">
              <a:rPr lang="it-IT" smtClean="0"/>
              <a:t>32</a:t>
            </a:fld>
            <a:endParaRPr lang="it-IT"/>
          </a:p>
        </p:txBody>
      </p:sp>
    </p:spTree>
    <p:extLst>
      <p:ext uri="{BB962C8B-B14F-4D97-AF65-F5344CB8AC3E}">
        <p14:creationId xmlns:p14="http://schemas.microsoft.com/office/powerpoint/2010/main" val="1639873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a:t>Pop model</a:t>
            </a:r>
          </a:p>
        </p:txBody>
      </p:sp>
      <p:pic>
        <p:nvPicPr>
          <p:cNvPr id="21507"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77925" y="1600200"/>
            <a:ext cx="6788150" cy="4525963"/>
          </a:xfrm>
        </p:spPr>
      </p:pic>
      <p:sp>
        <p:nvSpPr>
          <p:cNvPr id="2" name="Segnaposto piè di pagina 1">
            <a:extLst>
              <a:ext uri="{FF2B5EF4-FFF2-40B4-BE49-F238E27FC236}">
                <a16:creationId xmlns:a16="http://schemas.microsoft.com/office/drawing/2014/main" id="{A28FB026-6143-4A70-AF09-3E1CE4CF79E8}"/>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BC52AE9F-69A7-4037-A957-F3FFF6A4FB17}"/>
              </a:ext>
            </a:extLst>
          </p:cNvPr>
          <p:cNvSpPr>
            <a:spLocks noGrp="1"/>
          </p:cNvSpPr>
          <p:nvPr>
            <p:ph type="sldNum" sz="quarter" idx="12"/>
          </p:nvPr>
        </p:nvSpPr>
        <p:spPr/>
        <p:txBody>
          <a:bodyPr/>
          <a:lstStyle/>
          <a:p>
            <a:fld id="{A8C4C07B-290D-4785-B60D-27B84074A518}" type="slidenum">
              <a:rPr lang="it-IT" smtClean="0"/>
              <a:t>33</a:t>
            </a:fld>
            <a:endParaRPr lang="it-IT"/>
          </a:p>
        </p:txBody>
      </p:sp>
    </p:spTree>
    <p:extLst>
      <p:ext uri="{BB962C8B-B14F-4D97-AF65-F5344CB8AC3E}">
        <p14:creationId xmlns:p14="http://schemas.microsoft.com/office/powerpoint/2010/main" val="1506488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a:t>Jesus Jeans</a:t>
            </a:r>
          </a:p>
        </p:txBody>
      </p:sp>
      <p:pic>
        <p:nvPicPr>
          <p:cNvPr id="22531"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8150" y="1600200"/>
            <a:ext cx="3187700" cy="4525963"/>
          </a:xfrm>
        </p:spPr>
      </p:pic>
      <p:sp>
        <p:nvSpPr>
          <p:cNvPr id="2" name="Segnaposto piè di pagina 1">
            <a:extLst>
              <a:ext uri="{FF2B5EF4-FFF2-40B4-BE49-F238E27FC236}">
                <a16:creationId xmlns:a16="http://schemas.microsoft.com/office/drawing/2014/main" id="{20E8A8D4-BE3E-4805-9A34-4813D592EB81}"/>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87AE72F0-EEE3-4058-A7CE-58DF5E7F533C}"/>
              </a:ext>
            </a:extLst>
          </p:cNvPr>
          <p:cNvSpPr>
            <a:spLocks noGrp="1"/>
          </p:cNvSpPr>
          <p:nvPr>
            <p:ph type="sldNum" sz="quarter" idx="12"/>
          </p:nvPr>
        </p:nvSpPr>
        <p:spPr/>
        <p:txBody>
          <a:bodyPr/>
          <a:lstStyle/>
          <a:p>
            <a:fld id="{A8C4C07B-290D-4785-B60D-27B84074A518}" type="slidenum">
              <a:rPr lang="it-IT" smtClean="0"/>
              <a:t>34</a:t>
            </a:fld>
            <a:endParaRPr lang="it-IT"/>
          </a:p>
        </p:txBody>
      </p:sp>
    </p:spTree>
    <p:extLst>
      <p:ext uri="{BB962C8B-B14F-4D97-AF65-F5344CB8AC3E}">
        <p14:creationId xmlns:p14="http://schemas.microsoft.com/office/powerpoint/2010/main" val="297237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pPr eaLnBrk="1" hangingPunct="1"/>
            <a:r>
              <a:rPr lang="it-IT" altLang="it-IT" sz="4000">
                <a:solidFill>
                  <a:srgbClr val="FF0000"/>
                </a:solidFill>
                <a:latin typeface="Chiller" pitchFamily="82" charset="0"/>
              </a:rPr>
              <a:t>Punk (UK, USA e resto del mondo, fine anni ‘70)</a:t>
            </a:r>
          </a:p>
        </p:txBody>
      </p:sp>
      <p:pic>
        <p:nvPicPr>
          <p:cNvPr id="24579" name="Segnaposto contenuto 3" descr="punk-rocker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51500" y="1484313"/>
            <a:ext cx="2438400" cy="1622425"/>
          </a:xfrm>
        </p:spPr>
      </p:pic>
      <p:pic>
        <p:nvPicPr>
          <p:cNvPr id="24580" name="Immagine 4" descr="punk1-610x330-470x2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5538"/>
            <a:ext cx="44767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magine 5" descr="Sid Vicio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429000"/>
            <a:ext cx="21209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magine 6" descr="vivienne_westwood_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3429000"/>
            <a:ext cx="22352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B79CA8BC-755A-4C1C-921F-03072D771F26}"/>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93AE41FF-7278-4051-A6DE-D9D8A187C072}"/>
              </a:ext>
            </a:extLst>
          </p:cNvPr>
          <p:cNvSpPr>
            <a:spLocks noGrp="1"/>
          </p:cNvSpPr>
          <p:nvPr>
            <p:ph type="sldNum" sz="quarter" idx="12"/>
          </p:nvPr>
        </p:nvSpPr>
        <p:spPr/>
        <p:txBody>
          <a:bodyPr/>
          <a:lstStyle/>
          <a:p>
            <a:fld id="{A8C4C07B-290D-4785-B60D-27B84074A518}" type="slidenum">
              <a:rPr lang="it-IT" smtClean="0"/>
              <a:t>35</a:t>
            </a:fld>
            <a:endParaRPr lang="it-IT"/>
          </a:p>
        </p:txBody>
      </p:sp>
    </p:spTree>
    <p:extLst>
      <p:ext uri="{BB962C8B-B14F-4D97-AF65-F5344CB8AC3E}">
        <p14:creationId xmlns:p14="http://schemas.microsoft.com/office/powerpoint/2010/main" val="3377682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altLang="it-IT">
                <a:solidFill>
                  <a:srgbClr val="FF0000"/>
                </a:solidFill>
                <a:latin typeface="Chiller" pitchFamily="82" charset="0"/>
              </a:rPr>
              <a:t>Bubble-up: Versace punk, 1994</a:t>
            </a:r>
          </a:p>
        </p:txBody>
      </p:sp>
      <p:pic>
        <p:nvPicPr>
          <p:cNvPr id="25603" name="Segnaposto contenuto 3" descr="1994-Elizabeth-Hurley-in-versace,-premiere-4-matrimoni-e-1-funeral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1600200"/>
            <a:ext cx="2895600" cy="4525963"/>
          </a:xfrm>
        </p:spPr>
      </p:pic>
      <p:sp>
        <p:nvSpPr>
          <p:cNvPr id="2" name="Segnaposto piè di pagina 1">
            <a:extLst>
              <a:ext uri="{FF2B5EF4-FFF2-40B4-BE49-F238E27FC236}">
                <a16:creationId xmlns:a16="http://schemas.microsoft.com/office/drawing/2014/main" id="{AB5EBBD6-DAA8-4A3A-8687-A9E67F84D81F}"/>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BA159BC5-81F8-4E3F-AF50-520F5B2DA859}"/>
              </a:ext>
            </a:extLst>
          </p:cNvPr>
          <p:cNvSpPr>
            <a:spLocks noGrp="1"/>
          </p:cNvSpPr>
          <p:nvPr>
            <p:ph type="sldNum" sz="quarter" idx="12"/>
          </p:nvPr>
        </p:nvSpPr>
        <p:spPr/>
        <p:txBody>
          <a:bodyPr/>
          <a:lstStyle/>
          <a:p>
            <a:fld id="{A8C4C07B-290D-4785-B60D-27B84074A518}" type="slidenum">
              <a:rPr lang="it-IT" smtClean="0"/>
              <a:t>36</a:t>
            </a:fld>
            <a:endParaRPr lang="it-IT"/>
          </a:p>
        </p:txBody>
      </p:sp>
    </p:spTree>
    <p:extLst>
      <p:ext uri="{BB962C8B-B14F-4D97-AF65-F5344CB8AC3E}">
        <p14:creationId xmlns:p14="http://schemas.microsoft.com/office/powerpoint/2010/main" val="275379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pPr eaLnBrk="1" hangingPunct="1"/>
            <a:r>
              <a:rPr lang="it-IT" altLang="it-IT">
                <a:solidFill>
                  <a:srgbClr val="FF0000"/>
                </a:solidFill>
                <a:latin typeface="Chiller" pitchFamily="82" charset="0"/>
              </a:rPr>
              <a:t>Hip-hop</a:t>
            </a:r>
          </a:p>
        </p:txBody>
      </p:sp>
      <p:pic>
        <p:nvPicPr>
          <p:cNvPr id="27651" name="Segnaposto contenuto 3" descr="Grandmaster-Flash-and-the-Furious-Five-0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4913" y="1600200"/>
            <a:ext cx="6734175" cy="4525963"/>
          </a:xfrm>
        </p:spPr>
      </p:pic>
      <p:sp>
        <p:nvSpPr>
          <p:cNvPr id="2" name="Segnaposto piè di pagina 1">
            <a:extLst>
              <a:ext uri="{FF2B5EF4-FFF2-40B4-BE49-F238E27FC236}">
                <a16:creationId xmlns:a16="http://schemas.microsoft.com/office/drawing/2014/main" id="{1BF53740-9A69-4239-8394-BD35CCE9EDFD}"/>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83054785-0A96-4F6F-B9AD-863CA19D83E6}"/>
              </a:ext>
            </a:extLst>
          </p:cNvPr>
          <p:cNvSpPr>
            <a:spLocks noGrp="1"/>
          </p:cNvSpPr>
          <p:nvPr>
            <p:ph type="sldNum" sz="quarter" idx="12"/>
          </p:nvPr>
        </p:nvSpPr>
        <p:spPr/>
        <p:txBody>
          <a:bodyPr/>
          <a:lstStyle/>
          <a:p>
            <a:fld id="{A8C4C07B-290D-4785-B60D-27B84074A518}" type="slidenum">
              <a:rPr lang="it-IT" smtClean="0"/>
              <a:t>37</a:t>
            </a:fld>
            <a:endParaRPr lang="it-IT"/>
          </a:p>
        </p:txBody>
      </p:sp>
    </p:spTree>
    <p:extLst>
      <p:ext uri="{BB962C8B-B14F-4D97-AF65-F5344CB8AC3E}">
        <p14:creationId xmlns:p14="http://schemas.microsoft.com/office/powerpoint/2010/main" val="3039023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pPr eaLnBrk="1" hangingPunct="1"/>
            <a:r>
              <a:rPr lang="it-IT" altLang="it-IT">
                <a:solidFill>
                  <a:srgbClr val="FF0000"/>
                </a:solidFill>
                <a:latin typeface="Chiller" pitchFamily="82" charset="0"/>
              </a:rPr>
              <a:t>Adidas e Nike</a:t>
            </a:r>
          </a:p>
        </p:txBody>
      </p:sp>
      <p:pic>
        <p:nvPicPr>
          <p:cNvPr id="29699" name="Segnaposto contenuto 3" descr="63f50_44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700213"/>
            <a:ext cx="4198937" cy="2886075"/>
          </a:xfrm>
        </p:spPr>
      </p:pic>
      <p:pic>
        <p:nvPicPr>
          <p:cNvPr id="29700" name="Immagine 4" descr="RDMC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933825"/>
            <a:ext cx="40624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EC12A775-6E74-48A1-88A2-6C9705068049}"/>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75B69D33-A808-4419-8F5B-4CBA178268F8}"/>
              </a:ext>
            </a:extLst>
          </p:cNvPr>
          <p:cNvSpPr>
            <a:spLocks noGrp="1"/>
          </p:cNvSpPr>
          <p:nvPr>
            <p:ph type="sldNum" sz="quarter" idx="12"/>
          </p:nvPr>
        </p:nvSpPr>
        <p:spPr/>
        <p:txBody>
          <a:bodyPr/>
          <a:lstStyle/>
          <a:p>
            <a:fld id="{A8C4C07B-290D-4785-B60D-27B84074A518}" type="slidenum">
              <a:rPr lang="it-IT" smtClean="0"/>
              <a:t>38</a:t>
            </a:fld>
            <a:endParaRPr lang="it-IT"/>
          </a:p>
        </p:txBody>
      </p:sp>
    </p:spTree>
    <p:extLst>
      <p:ext uri="{BB962C8B-B14F-4D97-AF65-F5344CB8AC3E}">
        <p14:creationId xmlns:p14="http://schemas.microsoft.com/office/powerpoint/2010/main" val="3866830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p:txBody>
          <a:bodyPr/>
          <a:lstStyle/>
          <a:p>
            <a:pPr eaLnBrk="1" hangingPunct="1"/>
            <a:r>
              <a:rPr lang="it-IT" altLang="it-IT">
                <a:solidFill>
                  <a:srgbClr val="FF0000"/>
                </a:solidFill>
                <a:latin typeface="Chiller" pitchFamily="82" charset="0"/>
              </a:rPr>
              <a:t>Mass moda</a:t>
            </a:r>
          </a:p>
        </p:txBody>
      </p:sp>
      <p:sp>
        <p:nvSpPr>
          <p:cNvPr id="33795" name="Segnaposto contenuto 2"/>
          <p:cNvSpPr>
            <a:spLocks noGrp="1"/>
          </p:cNvSpPr>
          <p:nvPr>
            <p:ph idx="1"/>
          </p:nvPr>
        </p:nvSpPr>
        <p:spPr/>
        <p:txBody>
          <a:bodyPr/>
          <a:lstStyle/>
          <a:p>
            <a:pPr eaLnBrk="1" hangingPunct="1"/>
            <a:r>
              <a:rPr lang="it-IT" altLang="it-IT" sz="2000" dirty="0"/>
              <a:t> La moda come </a:t>
            </a:r>
            <a:r>
              <a:rPr lang="it-IT" altLang="it-IT" sz="2000" i="1" dirty="0"/>
              <a:t>mass moda </a:t>
            </a:r>
            <a:r>
              <a:rPr lang="it-IT" altLang="it-IT" sz="2000" dirty="0"/>
              <a:t>è il luogo dove si manifesta una complessità di tensioni, di significati e di valori – non solo relativi alla dimensione </a:t>
            </a:r>
            <a:r>
              <a:rPr lang="it-IT" altLang="it-IT" sz="2000" dirty="0" err="1"/>
              <a:t>vestimentaria</a:t>
            </a:r>
            <a:r>
              <a:rPr lang="it-IT" altLang="it-IT" sz="2000" dirty="0"/>
              <a:t>. </a:t>
            </a:r>
          </a:p>
          <a:p>
            <a:pPr eaLnBrk="1" hangingPunct="1"/>
            <a:r>
              <a:rPr lang="it-IT" altLang="it-IT" sz="2000" dirty="0"/>
              <a:t>Questa complessità ha al suo centro il corpo e le modalità del suo essere al mondo, del suo rappresentarsi, del suo mascherarsi, travestirsi, misurarsi e confliggere con stereotipi e mitologie.</a:t>
            </a:r>
          </a:p>
          <a:p>
            <a:pPr eaLnBrk="1" hangingPunct="1"/>
            <a:r>
              <a:rPr lang="it-IT" altLang="it-IT" sz="2000" dirty="0"/>
              <a:t>Il corpo rivestito è il territorio fisico-culturale in cui si realizza la </a:t>
            </a:r>
            <a:r>
              <a:rPr lang="it-IT" altLang="it-IT" sz="2000" i="1" dirty="0"/>
              <a:t>performance</a:t>
            </a:r>
            <a:r>
              <a:rPr lang="it-IT" altLang="it-IT" sz="2000" dirty="0"/>
              <a:t> visibile e sensibile della nostra identità esteriore. In esso, trovano modo di esprimersi tratti individuali e sociali che attingono a elementi quali il genere, il gusto, l’etnicità, la sessualità, il senso di appartenenza a un gruppo sociale o, viceversa, la trasgressione. </a:t>
            </a:r>
          </a:p>
          <a:p>
            <a:pPr eaLnBrk="1" hangingPunct="1"/>
            <a:endParaRPr lang="it-IT" altLang="it-IT" dirty="0"/>
          </a:p>
        </p:txBody>
      </p:sp>
      <p:sp>
        <p:nvSpPr>
          <p:cNvPr id="2" name="Segnaposto piè di pagina 1">
            <a:extLst>
              <a:ext uri="{FF2B5EF4-FFF2-40B4-BE49-F238E27FC236}">
                <a16:creationId xmlns:a16="http://schemas.microsoft.com/office/drawing/2014/main" id="{0F7ADB84-8551-42D9-B080-37BC1BC7C04C}"/>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606FE9E7-0510-4047-A2AD-35FB73C70285}"/>
              </a:ext>
            </a:extLst>
          </p:cNvPr>
          <p:cNvSpPr>
            <a:spLocks noGrp="1"/>
          </p:cNvSpPr>
          <p:nvPr>
            <p:ph type="sldNum" sz="quarter" idx="12"/>
          </p:nvPr>
        </p:nvSpPr>
        <p:spPr/>
        <p:txBody>
          <a:bodyPr/>
          <a:lstStyle/>
          <a:p>
            <a:fld id="{A8C4C07B-290D-4785-B60D-27B84074A518}" type="slidenum">
              <a:rPr lang="it-IT" smtClean="0"/>
              <a:t>39</a:t>
            </a:fld>
            <a:endParaRPr lang="it-IT"/>
          </a:p>
        </p:txBody>
      </p:sp>
    </p:spTree>
    <p:extLst>
      <p:ext uri="{BB962C8B-B14F-4D97-AF65-F5344CB8AC3E}">
        <p14:creationId xmlns:p14="http://schemas.microsoft.com/office/powerpoint/2010/main" val="9671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pPr eaLnBrk="1" hangingPunct="1"/>
            <a:r>
              <a:rPr lang="it-IT" altLang="it-IT" dirty="0">
                <a:solidFill>
                  <a:srgbClr val="FF0000"/>
                </a:solidFill>
                <a:latin typeface="Chiller" pitchFamily="82" charset="0"/>
              </a:rPr>
              <a:t>Effetto “</a:t>
            </a:r>
            <a:r>
              <a:rPr lang="it-IT" altLang="it-IT" dirty="0" err="1">
                <a:solidFill>
                  <a:srgbClr val="FF0000"/>
                </a:solidFill>
                <a:latin typeface="Chiller" pitchFamily="82" charset="0"/>
              </a:rPr>
              <a:t>trickle</a:t>
            </a:r>
            <a:r>
              <a:rPr lang="it-IT" altLang="it-IT" dirty="0">
                <a:solidFill>
                  <a:srgbClr val="FF0000"/>
                </a:solidFill>
                <a:latin typeface="Chiller" pitchFamily="82" charset="0"/>
              </a:rPr>
              <a:t>-down” (a goccia)</a:t>
            </a:r>
          </a:p>
        </p:txBody>
      </p:sp>
      <p:sp>
        <p:nvSpPr>
          <p:cNvPr id="3" name="Segnaposto contenuto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it-IT" dirty="0">
                <a:latin typeface="+mj-lt"/>
              </a:rPr>
              <a:t>Il meccanismo di diffusione è in questa fase </a:t>
            </a:r>
            <a:r>
              <a:rPr lang="it-IT" i="1" dirty="0">
                <a:latin typeface="+mj-lt"/>
              </a:rPr>
              <a:t>classica</a:t>
            </a:r>
            <a:r>
              <a:rPr lang="it-IT" dirty="0">
                <a:latin typeface="+mj-lt"/>
              </a:rPr>
              <a:t> della moda quello detto </a:t>
            </a:r>
            <a:r>
              <a:rPr lang="it-IT" i="1" dirty="0" err="1">
                <a:latin typeface="+mj-lt"/>
              </a:rPr>
              <a:t>trickle</a:t>
            </a:r>
            <a:r>
              <a:rPr lang="it-IT" i="1" dirty="0">
                <a:latin typeface="+mj-lt"/>
              </a:rPr>
              <a:t>-down</a:t>
            </a:r>
            <a:r>
              <a:rPr lang="it-IT" dirty="0">
                <a:latin typeface="+mj-lt"/>
              </a:rPr>
              <a:t>, della goccia che cade dall’alto verso il basso (dalle classi sociali agiate alle masse) e che si estende poi orizzontalmente nel meccanismo della imitazione, per venire però subito rimpiazzato, in un nuovo ciclo, da quello della distinzione.</a:t>
            </a:r>
          </a:p>
          <a:p>
            <a:pPr eaLnBrk="1" fontAlgn="auto" hangingPunct="1">
              <a:spcAft>
                <a:spcPts val="0"/>
              </a:spcAft>
              <a:buFont typeface="Arial" pitchFamily="34" charset="0"/>
              <a:buChar char="•"/>
              <a:defRPr/>
            </a:pPr>
            <a:endParaRPr lang="it-IT" dirty="0">
              <a:latin typeface="+mj-lt"/>
            </a:endParaRPr>
          </a:p>
        </p:txBody>
      </p:sp>
      <p:sp>
        <p:nvSpPr>
          <p:cNvPr id="2" name="Segnaposto piè di pagina 1">
            <a:extLst>
              <a:ext uri="{FF2B5EF4-FFF2-40B4-BE49-F238E27FC236}">
                <a16:creationId xmlns:a16="http://schemas.microsoft.com/office/drawing/2014/main" id="{152426C6-CAA6-4DD7-8942-541811D679E0}"/>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7AA8DCD9-6D02-4CE8-B97E-668BA399D574}"/>
              </a:ext>
            </a:extLst>
          </p:cNvPr>
          <p:cNvSpPr>
            <a:spLocks noGrp="1"/>
          </p:cNvSpPr>
          <p:nvPr>
            <p:ph type="sldNum" sz="quarter" idx="12"/>
          </p:nvPr>
        </p:nvSpPr>
        <p:spPr/>
        <p:txBody>
          <a:bodyPr/>
          <a:lstStyle/>
          <a:p>
            <a:fld id="{A8C4C07B-290D-4785-B60D-27B84074A518}" type="slidenum">
              <a:rPr lang="it-IT" smtClean="0"/>
              <a:t>4</a:t>
            </a:fld>
            <a:endParaRPr lang="it-IT"/>
          </a:p>
        </p:txBody>
      </p:sp>
    </p:spTree>
    <p:extLst>
      <p:ext uri="{BB962C8B-B14F-4D97-AF65-F5344CB8AC3E}">
        <p14:creationId xmlns:p14="http://schemas.microsoft.com/office/powerpoint/2010/main" val="1595834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p:txBody>
          <a:bodyPr/>
          <a:lstStyle/>
          <a:p>
            <a:r>
              <a:rPr lang="it-IT" altLang="it-IT" dirty="0">
                <a:ea typeface="ＭＳ Ｐゴシック" pitchFamily="34" charset="-128"/>
              </a:rPr>
              <a:t>Vanessa </a:t>
            </a:r>
            <a:r>
              <a:rPr lang="it-IT" altLang="it-IT" dirty="0" err="1">
                <a:ea typeface="ＭＳ Ｐゴシック" pitchFamily="34" charset="-128"/>
              </a:rPr>
              <a:t>Beecroft</a:t>
            </a:r>
            <a:endParaRPr lang="it-IT" altLang="it-IT" dirty="0">
              <a:ea typeface="ＭＳ Ｐゴシック" pitchFamily="34" charset="-128"/>
            </a:endParaRPr>
          </a:p>
        </p:txBody>
      </p:sp>
      <p:pic>
        <p:nvPicPr>
          <p:cNvPr id="34819" name="Segnaposto contenuto 3" descr="vanessa_beecroft_00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113" y="2143125"/>
            <a:ext cx="9155113" cy="4238625"/>
          </a:xfrm>
        </p:spPr>
      </p:pic>
      <p:sp>
        <p:nvSpPr>
          <p:cNvPr id="34820"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aramond" pitchFamily="18"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aramond" pitchFamily="18"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aramond" pitchFamily="18"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9pPr>
          </a:lstStyle>
          <a:p>
            <a:pPr eaLnBrk="1" hangingPunct="1">
              <a:spcBef>
                <a:spcPct val="0"/>
              </a:spcBef>
              <a:buFontTx/>
              <a:buNone/>
            </a:pPr>
            <a:fld id="{66AA443D-E6EF-4E71-8363-BF918AC9351B}" type="slidenum">
              <a:rPr lang="it-IT" altLang="it-IT" sz="1200" smtClean="0">
                <a:solidFill>
                  <a:srgbClr val="898989"/>
                </a:solidFill>
                <a:latin typeface="Calibri" pitchFamily="34" charset="0"/>
              </a:rPr>
              <a:pPr eaLnBrk="1" hangingPunct="1">
                <a:spcBef>
                  <a:spcPct val="0"/>
                </a:spcBef>
                <a:buFontTx/>
                <a:buNone/>
              </a:pPr>
              <a:t>40</a:t>
            </a:fld>
            <a:endParaRPr lang="it-IT" altLang="it-IT" sz="1200">
              <a:solidFill>
                <a:srgbClr val="898989"/>
              </a:solidFill>
              <a:latin typeface="Calibri" pitchFamily="34" charset="0"/>
            </a:endParaRPr>
          </a:p>
        </p:txBody>
      </p:sp>
      <p:sp>
        <p:nvSpPr>
          <p:cNvPr id="2" name="Segnaposto piè di pagina 1">
            <a:extLst>
              <a:ext uri="{FF2B5EF4-FFF2-40B4-BE49-F238E27FC236}">
                <a16:creationId xmlns:a16="http://schemas.microsoft.com/office/drawing/2014/main" id="{7CD97098-9568-4033-83DB-642A96C64FA6}"/>
              </a:ext>
            </a:extLst>
          </p:cNvPr>
          <p:cNvSpPr>
            <a:spLocks noGrp="1"/>
          </p:cNvSpPr>
          <p:nvPr>
            <p:ph type="ftr" sz="quarter" idx="11"/>
          </p:nvPr>
        </p:nvSpPr>
        <p:spPr/>
        <p:txBody>
          <a:bodyPr/>
          <a:lstStyle/>
          <a:p>
            <a:r>
              <a:rPr lang="it-IT"/>
              <a:t>Sociologia delle culture 2020-21 - SSS</a:t>
            </a:r>
          </a:p>
        </p:txBody>
      </p:sp>
    </p:spTree>
    <p:extLst>
      <p:ext uri="{BB962C8B-B14F-4D97-AF65-F5344CB8AC3E}">
        <p14:creationId xmlns:p14="http://schemas.microsoft.com/office/powerpoint/2010/main" val="3257785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normAutofit fontScale="90000"/>
          </a:bodyPr>
          <a:lstStyle/>
          <a:p>
            <a:r>
              <a:rPr lang="it-IT" altLang="it-IT" dirty="0">
                <a:ea typeface="ＭＳ Ｐゴシック" pitchFamily="34" charset="-128"/>
              </a:rPr>
              <a:t>Oggi: </a:t>
            </a:r>
            <a:r>
              <a:rPr lang="it-IT" altLang="it-IT" dirty="0" err="1">
                <a:ea typeface="ＭＳ Ｐゴシック" pitchFamily="34" charset="-128"/>
              </a:rPr>
              <a:t>Fashionscapes</a:t>
            </a:r>
            <a:r>
              <a:rPr lang="it-IT" altLang="it-IT" dirty="0">
                <a:ea typeface="ＭＳ Ｐゴシック" pitchFamily="34" charset="-128"/>
              </a:rPr>
              <a:t>/paesaggi di moda</a:t>
            </a:r>
          </a:p>
        </p:txBody>
      </p:sp>
      <p:sp>
        <p:nvSpPr>
          <p:cNvPr id="11267" name="Segnaposto contenuto 2"/>
          <p:cNvSpPr>
            <a:spLocks noGrp="1"/>
          </p:cNvSpPr>
          <p:nvPr>
            <p:ph idx="1"/>
          </p:nvPr>
        </p:nvSpPr>
        <p:spPr/>
        <p:txBody>
          <a:bodyPr/>
          <a:lstStyle/>
          <a:p>
            <a:r>
              <a:rPr lang="it-IT" altLang="it-IT" sz="2800" dirty="0">
                <a:ea typeface="ＭＳ Ｐゴシック" pitchFamily="34" charset="-128"/>
              </a:rPr>
              <a:t>La moda fa parte integrante dei flussi culturali globali della contemporaneità.</a:t>
            </a:r>
          </a:p>
          <a:p>
            <a:r>
              <a:rPr lang="it-IT" altLang="it-IT" sz="2800" dirty="0">
                <a:ea typeface="ＭＳ Ｐゴシック" pitchFamily="34" charset="-128"/>
              </a:rPr>
              <a:t>I </a:t>
            </a:r>
            <a:r>
              <a:rPr lang="it-IT" altLang="it-IT" sz="2800" i="1" dirty="0" err="1">
                <a:ea typeface="ＭＳ Ｐゴシック" pitchFamily="34" charset="-128"/>
              </a:rPr>
              <a:t>fashionscapes</a:t>
            </a:r>
            <a:r>
              <a:rPr lang="it-IT" altLang="it-IT" sz="2800" dirty="0">
                <a:ea typeface="ＭＳ Ｐゴシック" pitchFamily="34" charset="-128"/>
              </a:rPr>
              <a:t> sono popolati di oggetti e di segni, di corpi e di immagini, di miti e narrazioni: questi elementi si riproducono e si muovono simili agli impulsi dell’informazione digitalizzata in viaggio continuo nel nostro mondo.</a:t>
            </a:r>
          </a:p>
          <a:p>
            <a:endParaRPr lang="it-IT" altLang="it-IT" dirty="0">
              <a:ea typeface="ＭＳ Ｐゴシック" pitchFamily="34" charset="-128"/>
            </a:endParaRPr>
          </a:p>
        </p:txBody>
      </p:sp>
      <p:sp>
        <p:nvSpPr>
          <p:cNvPr id="1126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aramond" pitchFamily="18"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aramond" pitchFamily="18"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aramond" pitchFamily="18"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9pPr>
          </a:lstStyle>
          <a:p>
            <a:pPr eaLnBrk="1" hangingPunct="1">
              <a:spcBef>
                <a:spcPct val="0"/>
              </a:spcBef>
              <a:buFontTx/>
              <a:buNone/>
            </a:pPr>
            <a:fld id="{0CA14263-8E3F-4817-A70E-AFC11D5C5BEA}" type="slidenum">
              <a:rPr lang="it-IT" altLang="it-IT" sz="1200" smtClean="0">
                <a:solidFill>
                  <a:srgbClr val="898989"/>
                </a:solidFill>
                <a:latin typeface="Calibri" pitchFamily="34" charset="0"/>
              </a:rPr>
              <a:pPr eaLnBrk="1" hangingPunct="1">
                <a:spcBef>
                  <a:spcPct val="0"/>
                </a:spcBef>
                <a:buFontTx/>
                <a:buNone/>
              </a:pPr>
              <a:t>41</a:t>
            </a:fld>
            <a:endParaRPr lang="it-IT" altLang="it-IT" sz="1200">
              <a:solidFill>
                <a:srgbClr val="898989"/>
              </a:solidFill>
              <a:latin typeface="Calibri" pitchFamily="34" charset="0"/>
            </a:endParaRPr>
          </a:p>
        </p:txBody>
      </p:sp>
      <p:sp>
        <p:nvSpPr>
          <p:cNvPr id="2" name="Segnaposto piè di pagina 1">
            <a:extLst>
              <a:ext uri="{FF2B5EF4-FFF2-40B4-BE49-F238E27FC236}">
                <a16:creationId xmlns:a16="http://schemas.microsoft.com/office/drawing/2014/main" id="{B3A435B5-3E5A-416D-BD9A-58DAB993484B}"/>
              </a:ext>
            </a:extLst>
          </p:cNvPr>
          <p:cNvSpPr>
            <a:spLocks noGrp="1"/>
          </p:cNvSpPr>
          <p:nvPr>
            <p:ph type="ftr" sz="quarter" idx="11"/>
          </p:nvPr>
        </p:nvSpPr>
        <p:spPr/>
        <p:txBody>
          <a:bodyPr/>
          <a:lstStyle/>
          <a:p>
            <a:r>
              <a:rPr lang="it-IT"/>
              <a:t>Sociologia delle culture 2020-21 - SSS</a:t>
            </a:r>
          </a:p>
        </p:txBody>
      </p:sp>
    </p:spTree>
    <p:extLst>
      <p:ext uri="{BB962C8B-B14F-4D97-AF65-F5344CB8AC3E}">
        <p14:creationId xmlns:p14="http://schemas.microsoft.com/office/powerpoint/2010/main" val="534232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it-IT" altLang="it-IT">
                <a:ea typeface="ＭＳ Ｐゴシック" pitchFamily="34" charset="-128"/>
              </a:rPr>
              <a:t>Fashionscapes</a:t>
            </a:r>
          </a:p>
        </p:txBody>
      </p:sp>
      <p:pic>
        <p:nvPicPr>
          <p:cNvPr id="12291" name="Segnaposto contenuto 4" descr="unnamed (2).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700213"/>
            <a:ext cx="4968875" cy="2609850"/>
          </a:xfrm>
        </p:spPr>
      </p:pic>
      <p:sp>
        <p:nvSpPr>
          <p:cNvPr id="1229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aramond" pitchFamily="18"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aramond" pitchFamily="18"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aramond" pitchFamily="18"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9pPr>
          </a:lstStyle>
          <a:p>
            <a:pPr eaLnBrk="1" hangingPunct="1">
              <a:spcBef>
                <a:spcPct val="0"/>
              </a:spcBef>
              <a:buFontTx/>
              <a:buNone/>
            </a:pPr>
            <a:fld id="{8EB39D6D-94AD-45BC-BC6F-2DDC22422554}" type="slidenum">
              <a:rPr lang="it-IT" altLang="it-IT" sz="1200" smtClean="0">
                <a:solidFill>
                  <a:srgbClr val="898989"/>
                </a:solidFill>
                <a:latin typeface="Calibri" pitchFamily="34" charset="0"/>
              </a:rPr>
              <a:pPr eaLnBrk="1" hangingPunct="1">
                <a:spcBef>
                  <a:spcPct val="0"/>
                </a:spcBef>
                <a:buFontTx/>
                <a:buNone/>
              </a:pPr>
              <a:t>42</a:t>
            </a:fld>
            <a:endParaRPr lang="it-IT" altLang="it-IT" sz="1200">
              <a:solidFill>
                <a:srgbClr val="898989"/>
              </a:solidFill>
              <a:latin typeface="Calibri" pitchFamily="34" charset="0"/>
            </a:endParaRPr>
          </a:p>
        </p:txBody>
      </p:sp>
      <p:pic>
        <p:nvPicPr>
          <p:cNvPr id="12293" name="Immagine 5" descr="unnam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125538"/>
            <a:ext cx="331787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CasellaDiTesto 6"/>
          <p:cNvSpPr txBox="1">
            <a:spLocks noChangeArrowheads="1"/>
          </p:cNvSpPr>
          <p:nvPr/>
        </p:nvSpPr>
        <p:spPr bwMode="auto">
          <a:xfrm>
            <a:off x="250825" y="5732463"/>
            <a:ext cx="523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aramond" pitchFamily="18"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aramond" pitchFamily="18"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aramond" pitchFamily="18"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9pPr>
          </a:lstStyle>
          <a:p>
            <a:pPr eaLnBrk="1" hangingPunct="1">
              <a:spcBef>
                <a:spcPct val="0"/>
              </a:spcBef>
              <a:buFontTx/>
              <a:buNone/>
            </a:pPr>
            <a:r>
              <a:rPr lang="en-US" altLang="it-IT" sz="1800">
                <a:latin typeface="Arial" charset="0"/>
              </a:rPr>
              <a:t>Tim Walker ph. "the Lady Who fell to Earth”, 2009</a:t>
            </a:r>
            <a:endParaRPr lang="it-IT" altLang="it-IT" sz="1800">
              <a:latin typeface="Arial" charset="0"/>
            </a:endParaRPr>
          </a:p>
        </p:txBody>
      </p:sp>
      <p:sp>
        <p:nvSpPr>
          <p:cNvPr id="2" name="Segnaposto piè di pagina 1">
            <a:extLst>
              <a:ext uri="{FF2B5EF4-FFF2-40B4-BE49-F238E27FC236}">
                <a16:creationId xmlns:a16="http://schemas.microsoft.com/office/drawing/2014/main" id="{8908820F-02A3-4174-8040-A79620DC5AFC}"/>
              </a:ext>
            </a:extLst>
          </p:cNvPr>
          <p:cNvSpPr>
            <a:spLocks noGrp="1"/>
          </p:cNvSpPr>
          <p:nvPr>
            <p:ph type="ftr" sz="quarter" idx="11"/>
          </p:nvPr>
        </p:nvSpPr>
        <p:spPr/>
        <p:txBody>
          <a:bodyPr/>
          <a:lstStyle/>
          <a:p>
            <a:r>
              <a:rPr lang="it-IT"/>
              <a:t>Sociologia delle culture 2020-21 - SSS</a:t>
            </a:r>
          </a:p>
        </p:txBody>
      </p:sp>
    </p:spTree>
    <p:extLst>
      <p:ext uri="{BB962C8B-B14F-4D97-AF65-F5344CB8AC3E}">
        <p14:creationId xmlns:p14="http://schemas.microsoft.com/office/powerpoint/2010/main" val="318413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a:ea typeface="ＭＳ Ｐゴシック" pitchFamily="34" charset="-128"/>
              </a:rPr>
              <a:t>Fashionscapes</a:t>
            </a:r>
          </a:p>
        </p:txBody>
      </p:sp>
      <p:sp>
        <p:nvSpPr>
          <p:cNvPr id="19458" name="Segnaposto contenuto 2"/>
          <p:cNvSpPr>
            <a:spLocks noGrp="1"/>
          </p:cNvSpPr>
          <p:nvPr>
            <p:ph idx="1"/>
          </p:nvPr>
        </p:nvSpPr>
        <p:spPr>
          <a:xfrm>
            <a:off x="684213" y="1268413"/>
            <a:ext cx="8229600" cy="4525962"/>
          </a:xfrm>
        </p:spPr>
        <p:txBody>
          <a:bodyPr/>
          <a:lstStyle/>
          <a:p>
            <a:pPr>
              <a:defRPr/>
            </a:pPr>
            <a:r>
              <a:rPr lang="it-IT" sz="2400" dirty="0"/>
              <a:t>La dimensione dei </a:t>
            </a:r>
            <a:r>
              <a:rPr lang="it-IT" sz="2400" i="1" dirty="0" err="1"/>
              <a:t>fashionscapes</a:t>
            </a:r>
            <a:r>
              <a:rPr lang="it-IT" sz="2400" dirty="0"/>
              <a:t>, fa riferimento alla disposizione stratificata, ibrida,  molteplice e fluida degli immaginari del corpo rivestito nel nostro </a:t>
            </a:r>
            <a:r>
              <a:rPr lang="it-IT" sz="2800" dirty="0"/>
              <a:t>tempo.</a:t>
            </a:r>
          </a:p>
          <a:p>
            <a:pPr marL="0" indent="0">
              <a:buFont typeface="Arial" charset="0"/>
              <a:buNone/>
              <a:defRPr/>
            </a:pPr>
            <a:endParaRPr lang="en-US" dirty="0"/>
          </a:p>
        </p:txBody>
      </p:sp>
      <p:sp>
        <p:nvSpPr>
          <p:cNvPr id="13316"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aramond" pitchFamily="18"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aramond" pitchFamily="18"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aramond" pitchFamily="18"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9pPr>
          </a:lstStyle>
          <a:p>
            <a:pPr eaLnBrk="1" hangingPunct="1">
              <a:spcBef>
                <a:spcPct val="0"/>
              </a:spcBef>
              <a:buFontTx/>
              <a:buNone/>
            </a:pPr>
            <a:fld id="{E397E3AB-78C0-4C02-AB6E-65AC9611512F}" type="slidenum">
              <a:rPr lang="it-IT" altLang="it-IT" sz="1200" smtClean="0">
                <a:solidFill>
                  <a:srgbClr val="898989"/>
                </a:solidFill>
                <a:latin typeface="Calibri" pitchFamily="34" charset="0"/>
              </a:rPr>
              <a:pPr eaLnBrk="1" hangingPunct="1">
                <a:spcBef>
                  <a:spcPct val="0"/>
                </a:spcBef>
                <a:buFontTx/>
                <a:buNone/>
              </a:pPr>
              <a:t>43</a:t>
            </a:fld>
            <a:endParaRPr lang="it-IT" altLang="it-IT" sz="1200">
              <a:solidFill>
                <a:srgbClr val="898989"/>
              </a:solidFill>
              <a:latin typeface="Calibri" pitchFamily="34" charset="0"/>
            </a:endParaRPr>
          </a:p>
        </p:txBody>
      </p:sp>
      <p:sp>
        <p:nvSpPr>
          <p:cNvPr id="13317" name="CasellaDiTesto 5"/>
          <p:cNvSpPr txBox="1">
            <a:spLocks noChangeArrowheads="1"/>
          </p:cNvSpPr>
          <p:nvPr/>
        </p:nvSpPr>
        <p:spPr bwMode="auto">
          <a:xfrm>
            <a:off x="684213" y="6308725"/>
            <a:ext cx="251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aramond" pitchFamily="18"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aramond" pitchFamily="18"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aramond" pitchFamily="18"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9pPr>
          </a:lstStyle>
          <a:p>
            <a:pPr eaLnBrk="1" hangingPunct="1">
              <a:spcBef>
                <a:spcPct val="0"/>
              </a:spcBef>
              <a:buFontTx/>
              <a:buNone/>
            </a:pPr>
            <a:r>
              <a:rPr lang="it-IT" altLang="it-IT" sz="1800">
                <a:latin typeface="Arial" charset="0"/>
              </a:rPr>
              <a:t>Caroline Newell styling</a:t>
            </a:r>
          </a:p>
        </p:txBody>
      </p:sp>
      <p:pic>
        <p:nvPicPr>
          <p:cNvPr id="13318" name="Immagine 7" descr="unnamed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565400"/>
            <a:ext cx="3692525"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magine 10" descr="Hill &amp; Aubrey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2565400"/>
            <a:ext cx="34432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CasellaDiTesto 11"/>
          <p:cNvSpPr txBox="1">
            <a:spLocks noChangeArrowheads="1"/>
          </p:cNvSpPr>
          <p:nvPr/>
        </p:nvSpPr>
        <p:spPr bwMode="auto">
          <a:xfrm>
            <a:off x="6011863" y="6165850"/>
            <a:ext cx="212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aramond" pitchFamily="18"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aramond" pitchFamily="18"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aramond" pitchFamily="18"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defRPr>
            </a:lvl9pPr>
          </a:lstStyle>
          <a:p>
            <a:pPr eaLnBrk="1" hangingPunct="1">
              <a:spcBef>
                <a:spcPct val="0"/>
              </a:spcBef>
              <a:buFontTx/>
              <a:buNone/>
            </a:pPr>
            <a:r>
              <a:rPr lang="it-IT" altLang="it-IT" sz="1800">
                <a:latin typeface="Arial" charset="0"/>
              </a:rPr>
              <a:t>Hill and Aubrey ph.</a:t>
            </a:r>
          </a:p>
        </p:txBody>
      </p:sp>
      <p:sp>
        <p:nvSpPr>
          <p:cNvPr id="2" name="Segnaposto piè di pagina 1">
            <a:extLst>
              <a:ext uri="{FF2B5EF4-FFF2-40B4-BE49-F238E27FC236}">
                <a16:creationId xmlns:a16="http://schemas.microsoft.com/office/drawing/2014/main" id="{9D73831E-41EC-48B1-9093-DA264894BAE7}"/>
              </a:ext>
            </a:extLst>
          </p:cNvPr>
          <p:cNvSpPr>
            <a:spLocks noGrp="1"/>
          </p:cNvSpPr>
          <p:nvPr>
            <p:ph type="ftr" sz="quarter" idx="11"/>
          </p:nvPr>
        </p:nvSpPr>
        <p:spPr/>
        <p:txBody>
          <a:bodyPr/>
          <a:lstStyle/>
          <a:p>
            <a:r>
              <a:rPr lang="it-IT"/>
              <a:t>Sociologia delle culture 2020-21 - SSS</a:t>
            </a:r>
          </a:p>
        </p:txBody>
      </p:sp>
    </p:spTree>
    <p:extLst>
      <p:ext uri="{BB962C8B-B14F-4D97-AF65-F5344CB8AC3E}">
        <p14:creationId xmlns:p14="http://schemas.microsoft.com/office/powerpoint/2010/main" val="455967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p:txBody>
          <a:bodyPr>
            <a:normAutofit fontScale="90000"/>
          </a:bodyPr>
          <a:lstStyle/>
          <a:p>
            <a:r>
              <a:rPr lang="it-IT" altLang="it-IT" dirty="0">
                <a:solidFill>
                  <a:srgbClr val="FF0000"/>
                </a:solidFill>
                <a:latin typeface="Chiller" pitchFamily="82" charset="0"/>
              </a:rPr>
              <a:t>La moda e il tempo: Negozi vintage a </a:t>
            </a:r>
            <a:r>
              <a:rPr lang="it-IT" altLang="it-IT" dirty="0" err="1">
                <a:solidFill>
                  <a:srgbClr val="FF0000"/>
                </a:solidFill>
                <a:latin typeface="Chiller" pitchFamily="82" charset="0"/>
              </a:rPr>
              <a:t>Södermalm</a:t>
            </a:r>
            <a:r>
              <a:rPr lang="it-IT" altLang="it-IT" dirty="0">
                <a:solidFill>
                  <a:srgbClr val="FF0000"/>
                </a:solidFill>
                <a:latin typeface="Chiller" pitchFamily="82" charset="0"/>
              </a:rPr>
              <a:t>, Stoccolma </a:t>
            </a:r>
          </a:p>
        </p:txBody>
      </p:sp>
      <p:pic>
        <p:nvPicPr>
          <p:cNvPr id="43011" name="Segnaposto contenuto 4" descr="stoccolma 2010 05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2060575"/>
            <a:ext cx="2987675" cy="3983038"/>
          </a:xfrm>
        </p:spPr>
      </p:pic>
      <p:sp>
        <p:nvSpPr>
          <p:cNvPr id="4" name="Segnaposto numero diapositiva 3"/>
          <p:cNvSpPr>
            <a:spLocks noGrp="1"/>
          </p:cNvSpPr>
          <p:nvPr>
            <p:ph type="sldNum" sz="quarter" idx="12"/>
          </p:nvPr>
        </p:nvSpPr>
        <p:spPr/>
        <p:txBody>
          <a:bodyPr/>
          <a:lstStyle/>
          <a:p>
            <a:pPr>
              <a:defRPr/>
            </a:pPr>
            <a:fld id="{F5655AA7-1F4A-49A3-ADF4-2DFD0DF0844F}" type="slidenum">
              <a:rPr lang="it-IT" smtClean="0"/>
              <a:pPr>
                <a:defRPr/>
              </a:pPr>
              <a:t>44</a:t>
            </a:fld>
            <a:endParaRPr lang="it-IT"/>
          </a:p>
        </p:txBody>
      </p:sp>
      <p:pic>
        <p:nvPicPr>
          <p:cNvPr id="43013" name="Segnaposto contenuto 4" descr="stoccolma 2010 0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484313"/>
            <a:ext cx="4900612"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D655C7DF-5B6E-4E3C-8113-5B9C9CBD4F03}"/>
              </a:ext>
            </a:extLst>
          </p:cNvPr>
          <p:cNvSpPr>
            <a:spLocks noGrp="1"/>
          </p:cNvSpPr>
          <p:nvPr>
            <p:ph type="ftr" sz="quarter" idx="11"/>
          </p:nvPr>
        </p:nvSpPr>
        <p:spPr/>
        <p:txBody>
          <a:bodyPr/>
          <a:lstStyle/>
          <a:p>
            <a:r>
              <a:rPr lang="it-IT"/>
              <a:t>Sociologia delle culture 2020-21 - SSS</a:t>
            </a:r>
          </a:p>
        </p:txBody>
      </p:sp>
    </p:spTree>
    <p:extLst>
      <p:ext uri="{BB962C8B-B14F-4D97-AF65-F5344CB8AC3E}">
        <p14:creationId xmlns:p14="http://schemas.microsoft.com/office/powerpoint/2010/main" val="2190733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Fluidità delle culture giovanili oggi</a:t>
            </a:r>
          </a:p>
        </p:txBody>
      </p:sp>
      <p:sp>
        <p:nvSpPr>
          <p:cNvPr id="3" name="Segnaposto contenuto 2"/>
          <p:cNvSpPr>
            <a:spLocks noGrp="1"/>
          </p:cNvSpPr>
          <p:nvPr>
            <p:ph idx="1"/>
          </p:nvPr>
        </p:nvSpPr>
        <p:spPr/>
        <p:txBody>
          <a:bodyPr/>
          <a:lstStyle/>
          <a:p>
            <a:r>
              <a:rPr lang="it-IT" dirty="0"/>
              <a:t>Il genere</a:t>
            </a:r>
          </a:p>
          <a:p>
            <a:r>
              <a:rPr lang="it-IT" dirty="0"/>
              <a:t>L’immaginario mediatico utopico/distopico</a:t>
            </a:r>
          </a:p>
          <a:p>
            <a:r>
              <a:rPr lang="it-IT" dirty="0"/>
              <a:t>La </a:t>
            </a:r>
            <a:r>
              <a:rPr lang="it-IT" dirty="0" err="1"/>
              <a:t>transculturalità</a:t>
            </a:r>
            <a:endParaRPr lang="it-IT" dirty="0"/>
          </a:p>
          <a:p>
            <a:r>
              <a:rPr lang="it-IT" dirty="0"/>
              <a:t>L’idea di «mondo» e di «futuro»</a:t>
            </a:r>
          </a:p>
          <a:p>
            <a:endParaRPr lang="it-IT" dirty="0"/>
          </a:p>
        </p:txBody>
      </p:sp>
      <p:sp>
        <p:nvSpPr>
          <p:cNvPr id="4" name="Segnaposto piè di pagina 3">
            <a:extLst>
              <a:ext uri="{FF2B5EF4-FFF2-40B4-BE49-F238E27FC236}">
                <a16:creationId xmlns:a16="http://schemas.microsoft.com/office/drawing/2014/main" id="{E2A9154E-390F-4653-B656-E56525F53030}"/>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14D34AE0-35FB-40DC-8DCE-EEDB88AD4A41}"/>
              </a:ext>
            </a:extLst>
          </p:cNvPr>
          <p:cNvSpPr>
            <a:spLocks noGrp="1"/>
          </p:cNvSpPr>
          <p:nvPr>
            <p:ph type="sldNum" sz="quarter" idx="12"/>
          </p:nvPr>
        </p:nvSpPr>
        <p:spPr/>
        <p:txBody>
          <a:bodyPr/>
          <a:lstStyle/>
          <a:p>
            <a:fld id="{A8C4C07B-290D-4785-B60D-27B84074A518}" type="slidenum">
              <a:rPr lang="it-IT" smtClean="0"/>
              <a:t>45</a:t>
            </a:fld>
            <a:endParaRPr lang="it-IT"/>
          </a:p>
        </p:txBody>
      </p:sp>
    </p:spTree>
    <p:extLst>
      <p:ext uri="{BB962C8B-B14F-4D97-AF65-F5344CB8AC3E}">
        <p14:creationId xmlns:p14="http://schemas.microsoft.com/office/powerpoint/2010/main" val="1258638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genere</a:t>
            </a:r>
          </a:p>
        </p:txBody>
      </p:sp>
      <p:pic>
        <p:nvPicPr>
          <p:cNvPr id="10" name="Segnaposto contenuto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80449"/>
            <a:ext cx="4038600" cy="2365465"/>
          </a:xfrm>
        </p:spPr>
      </p:pic>
      <p:pic>
        <p:nvPicPr>
          <p:cNvPr id="11" name="Segnaposto contenuto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12651"/>
            <a:ext cx="4038600" cy="2901061"/>
          </a:xfrm>
        </p:spPr>
      </p:pic>
      <p:sp>
        <p:nvSpPr>
          <p:cNvPr id="3" name="Segnaposto piè di pagina 2">
            <a:extLst>
              <a:ext uri="{FF2B5EF4-FFF2-40B4-BE49-F238E27FC236}">
                <a16:creationId xmlns:a16="http://schemas.microsoft.com/office/drawing/2014/main" id="{15D4FF2F-04C5-4DCB-A6BC-180943BFFE51}"/>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B1C13821-5BC4-43ED-B086-50D1B0CD5C71}"/>
              </a:ext>
            </a:extLst>
          </p:cNvPr>
          <p:cNvSpPr>
            <a:spLocks noGrp="1"/>
          </p:cNvSpPr>
          <p:nvPr>
            <p:ph type="sldNum" sz="quarter" idx="12"/>
          </p:nvPr>
        </p:nvSpPr>
        <p:spPr/>
        <p:txBody>
          <a:bodyPr/>
          <a:lstStyle/>
          <a:p>
            <a:fld id="{A8C4C07B-290D-4785-B60D-27B84074A518}" type="slidenum">
              <a:rPr lang="it-IT" smtClean="0"/>
              <a:t>46</a:t>
            </a:fld>
            <a:endParaRPr lang="it-IT"/>
          </a:p>
        </p:txBody>
      </p:sp>
    </p:spTree>
    <p:extLst>
      <p:ext uri="{BB962C8B-B14F-4D97-AF65-F5344CB8AC3E}">
        <p14:creationId xmlns:p14="http://schemas.microsoft.com/office/powerpoint/2010/main" val="1981204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r>
              <a:rPr lang="it-IT" dirty="0"/>
              <a:t>L’immaginario utopico/distopico</a:t>
            </a:r>
            <a:br>
              <a:rPr lang="it-IT" dirty="0"/>
            </a:br>
            <a:endParaRPr lang="it-IT" dirty="0"/>
          </a:p>
        </p:txBody>
      </p:sp>
      <p:sp>
        <p:nvSpPr>
          <p:cNvPr id="5" name="Segnaposto testo 4"/>
          <p:cNvSpPr>
            <a:spLocks noGrp="1"/>
          </p:cNvSpPr>
          <p:nvPr>
            <p:ph type="body" idx="1"/>
          </p:nvPr>
        </p:nvSpPr>
        <p:spPr/>
        <p:txBody>
          <a:bodyPr/>
          <a:lstStyle/>
          <a:p>
            <a:r>
              <a:rPr lang="it-IT" dirty="0"/>
              <a:t>Naomi </a:t>
            </a:r>
            <a:r>
              <a:rPr lang="it-IT" dirty="0" err="1"/>
              <a:t>Nagata</a:t>
            </a:r>
            <a:r>
              <a:rPr lang="it-IT" dirty="0"/>
              <a:t> (</a:t>
            </a:r>
            <a:r>
              <a:rPr lang="it-IT" i="1" dirty="0"/>
              <a:t>The </a:t>
            </a:r>
            <a:r>
              <a:rPr lang="it-IT" i="1" dirty="0" err="1"/>
              <a:t>Expanse</a:t>
            </a:r>
            <a:r>
              <a:rPr lang="it-IT" dirty="0"/>
              <a:t>)</a:t>
            </a:r>
          </a:p>
        </p:txBody>
      </p:sp>
      <p:sp>
        <p:nvSpPr>
          <p:cNvPr id="7" name="Segnaposto testo 6"/>
          <p:cNvSpPr>
            <a:spLocks noGrp="1"/>
          </p:cNvSpPr>
          <p:nvPr>
            <p:ph type="body" sz="quarter" idx="3"/>
          </p:nvPr>
        </p:nvSpPr>
        <p:spPr/>
        <p:txBody>
          <a:bodyPr/>
          <a:lstStyle/>
          <a:p>
            <a:r>
              <a:rPr lang="it-IT" dirty="0" err="1"/>
              <a:t>Rey</a:t>
            </a:r>
            <a:r>
              <a:rPr lang="it-IT" dirty="0"/>
              <a:t> (</a:t>
            </a:r>
            <a:r>
              <a:rPr lang="it-IT" i="1" dirty="0"/>
              <a:t>Star </a:t>
            </a:r>
            <a:r>
              <a:rPr lang="it-IT" i="1" dirty="0" err="1"/>
              <a:t>Wars</a:t>
            </a:r>
            <a:r>
              <a:rPr lang="it-IT" dirty="0"/>
              <a:t>)</a:t>
            </a:r>
          </a:p>
        </p:txBody>
      </p:sp>
      <p:pic>
        <p:nvPicPr>
          <p:cNvPr id="11" name="Segnaposto contenuto 10"/>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3013770"/>
            <a:ext cx="4041775" cy="2273498"/>
          </a:xfrm>
        </p:spPr>
      </p:pic>
      <p:pic>
        <p:nvPicPr>
          <p:cNvPr id="15" name="Segnaposto contenuto 1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53294" y="3292507"/>
            <a:ext cx="3048000" cy="1716024"/>
          </a:xfrm>
        </p:spPr>
      </p:pic>
      <p:sp>
        <p:nvSpPr>
          <p:cNvPr id="3" name="Segnaposto piè di pagina 2">
            <a:extLst>
              <a:ext uri="{FF2B5EF4-FFF2-40B4-BE49-F238E27FC236}">
                <a16:creationId xmlns:a16="http://schemas.microsoft.com/office/drawing/2014/main" id="{C1CE5AC5-82BF-4712-A3BF-D50F9FC46990}"/>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D44ECFCB-D226-4FAE-A9CF-651712E4158F}"/>
              </a:ext>
            </a:extLst>
          </p:cNvPr>
          <p:cNvSpPr>
            <a:spLocks noGrp="1"/>
          </p:cNvSpPr>
          <p:nvPr>
            <p:ph type="sldNum" sz="quarter" idx="12"/>
          </p:nvPr>
        </p:nvSpPr>
        <p:spPr/>
        <p:txBody>
          <a:bodyPr/>
          <a:lstStyle/>
          <a:p>
            <a:fld id="{A8C4C07B-290D-4785-B60D-27B84074A518}" type="slidenum">
              <a:rPr lang="it-IT" smtClean="0"/>
              <a:t>47</a:t>
            </a:fld>
            <a:endParaRPr lang="it-IT"/>
          </a:p>
        </p:txBody>
      </p:sp>
    </p:spTree>
    <p:extLst>
      <p:ext uri="{BB962C8B-B14F-4D97-AF65-F5344CB8AC3E}">
        <p14:creationId xmlns:p14="http://schemas.microsoft.com/office/powerpoint/2010/main" val="810484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r>
              <a:rPr lang="it-IT" dirty="0"/>
              <a:t>La </a:t>
            </a:r>
            <a:r>
              <a:rPr lang="it-IT" dirty="0" err="1"/>
              <a:t>transculturalità</a:t>
            </a:r>
            <a:r>
              <a:rPr lang="it-IT" dirty="0"/>
              <a:t>/</a:t>
            </a:r>
            <a:r>
              <a:rPr lang="it-IT" dirty="0" err="1"/>
              <a:t>transmedialità</a:t>
            </a:r>
            <a:br>
              <a:rPr lang="it-IT" dirty="0"/>
            </a:br>
            <a:endParaRPr lang="it-IT" dirty="0"/>
          </a:p>
        </p:txBody>
      </p:sp>
      <p:sp>
        <p:nvSpPr>
          <p:cNvPr id="7" name="Segnaposto testo 6"/>
          <p:cNvSpPr>
            <a:spLocks noGrp="1"/>
          </p:cNvSpPr>
          <p:nvPr>
            <p:ph type="body" idx="1"/>
          </p:nvPr>
        </p:nvSpPr>
        <p:spPr/>
        <p:txBody>
          <a:bodyPr/>
          <a:lstStyle/>
          <a:p>
            <a:pPr algn="ctr"/>
            <a:r>
              <a:rPr lang="it-IT" dirty="0"/>
              <a:t>Dina Tokio</a:t>
            </a:r>
          </a:p>
        </p:txBody>
      </p:sp>
      <p:pic>
        <p:nvPicPr>
          <p:cNvPr id="11" name="Segnaposto contenuto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3173005"/>
            <a:ext cx="4040188" cy="1955027"/>
          </a:xfrm>
        </p:spPr>
      </p:pic>
      <p:sp>
        <p:nvSpPr>
          <p:cNvPr id="9" name="Segnaposto testo 8"/>
          <p:cNvSpPr>
            <a:spLocks noGrp="1"/>
          </p:cNvSpPr>
          <p:nvPr>
            <p:ph type="body" sz="quarter" idx="3"/>
          </p:nvPr>
        </p:nvSpPr>
        <p:spPr/>
        <p:txBody>
          <a:bodyPr/>
          <a:lstStyle/>
          <a:p>
            <a:pPr algn="ctr"/>
            <a:r>
              <a:rPr lang="it-IT" dirty="0"/>
              <a:t>Blog </a:t>
            </a:r>
            <a:r>
              <a:rPr lang="it-IT" dirty="0" err="1"/>
              <a:t>Facehunter</a:t>
            </a:r>
            <a:endParaRPr lang="it-IT" dirty="0"/>
          </a:p>
        </p:txBody>
      </p:sp>
      <p:pic>
        <p:nvPicPr>
          <p:cNvPr id="12" name="Segnaposto contenuto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83714" y="2174875"/>
            <a:ext cx="2964397" cy="3951288"/>
          </a:xfrm>
        </p:spPr>
      </p:pic>
      <p:sp>
        <p:nvSpPr>
          <p:cNvPr id="3" name="Segnaposto piè di pagina 2">
            <a:extLst>
              <a:ext uri="{FF2B5EF4-FFF2-40B4-BE49-F238E27FC236}">
                <a16:creationId xmlns:a16="http://schemas.microsoft.com/office/drawing/2014/main" id="{6E0F4F85-E53F-4C91-8598-A3DEE6606F99}"/>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2D3CC9F3-53CD-4528-9B85-80E8076E8735}"/>
              </a:ext>
            </a:extLst>
          </p:cNvPr>
          <p:cNvSpPr>
            <a:spLocks noGrp="1"/>
          </p:cNvSpPr>
          <p:nvPr>
            <p:ph type="sldNum" sz="quarter" idx="12"/>
          </p:nvPr>
        </p:nvSpPr>
        <p:spPr/>
        <p:txBody>
          <a:bodyPr/>
          <a:lstStyle/>
          <a:p>
            <a:fld id="{A8C4C07B-290D-4785-B60D-27B84074A518}" type="slidenum">
              <a:rPr lang="it-IT" smtClean="0"/>
              <a:t>48</a:t>
            </a:fld>
            <a:endParaRPr lang="it-IT"/>
          </a:p>
        </p:txBody>
      </p:sp>
    </p:spTree>
    <p:extLst>
      <p:ext uri="{BB962C8B-B14F-4D97-AF65-F5344CB8AC3E}">
        <p14:creationId xmlns:p14="http://schemas.microsoft.com/office/powerpoint/2010/main" val="1914135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r>
              <a:rPr lang="it-IT" dirty="0"/>
              <a:t>L’idea di «mondo» e di «futuro»</a:t>
            </a:r>
            <a:br>
              <a:rPr lang="it-IT" dirty="0"/>
            </a:br>
            <a:endParaRPr lang="it-IT" dirty="0"/>
          </a:p>
        </p:txBody>
      </p:sp>
      <p:sp>
        <p:nvSpPr>
          <p:cNvPr id="11" name="Segnaposto testo 10"/>
          <p:cNvSpPr>
            <a:spLocks noGrp="1"/>
          </p:cNvSpPr>
          <p:nvPr>
            <p:ph type="body" idx="1"/>
          </p:nvPr>
        </p:nvSpPr>
        <p:spPr/>
        <p:txBody>
          <a:bodyPr/>
          <a:lstStyle/>
          <a:p>
            <a:r>
              <a:rPr lang="it-IT" dirty="0"/>
              <a:t>Greta </a:t>
            </a:r>
            <a:r>
              <a:rPr lang="it-IT" dirty="0" err="1"/>
              <a:t>Thunberg</a:t>
            </a:r>
            <a:endParaRPr lang="it-IT" dirty="0"/>
          </a:p>
        </p:txBody>
      </p:sp>
      <p:pic>
        <p:nvPicPr>
          <p:cNvPr id="8" name="Segnaposto contenuto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58143" y="2176246"/>
            <a:ext cx="3038302" cy="3948545"/>
          </a:xfrm>
        </p:spPr>
      </p:pic>
      <p:sp>
        <p:nvSpPr>
          <p:cNvPr id="12" name="Segnaposto testo 11"/>
          <p:cNvSpPr>
            <a:spLocks noGrp="1"/>
          </p:cNvSpPr>
          <p:nvPr>
            <p:ph type="body" sz="quarter" idx="3"/>
          </p:nvPr>
        </p:nvSpPr>
        <p:spPr/>
        <p:txBody>
          <a:bodyPr/>
          <a:lstStyle/>
          <a:p>
            <a:r>
              <a:rPr lang="it-IT" dirty="0"/>
              <a:t>Dal film </a:t>
            </a:r>
            <a:r>
              <a:rPr lang="it-IT" i="1" dirty="0" err="1"/>
              <a:t>Interstellar</a:t>
            </a:r>
            <a:endParaRPr lang="it-IT" dirty="0"/>
          </a:p>
        </p:txBody>
      </p:sp>
      <p:pic>
        <p:nvPicPr>
          <p:cNvPr id="10" name="Segnaposto contenuto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40620" y="3068961"/>
            <a:ext cx="3462679" cy="2304256"/>
          </a:xfrm>
        </p:spPr>
      </p:pic>
      <p:sp>
        <p:nvSpPr>
          <p:cNvPr id="3" name="Segnaposto piè di pagina 2">
            <a:extLst>
              <a:ext uri="{FF2B5EF4-FFF2-40B4-BE49-F238E27FC236}">
                <a16:creationId xmlns:a16="http://schemas.microsoft.com/office/drawing/2014/main" id="{B013B4B9-EF98-4577-B9B8-5CCC05CECAE9}"/>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3B03BD02-954D-4712-864D-2EA9613D96C6}"/>
              </a:ext>
            </a:extLst>
          </p:cNvPr>
          <p:cNvSpPr>
            <a:spLocks noGrp="1"/>
          </p:cNvSpPr>
          <p:nvPr>
            <p:ph type="sldNum" sz="quarter" idx="12"/>
          </p:nvPr>
        </p:nvSpPr>
        <p:spPr/>
        <p:txBody>
          <a:bodyPr/>
          <a:lstStyle/>
          <a:p>
            <a:fld id="{A8C4C07B-290D-4785-B60D-27B84074A518}" type="slidenum">
              <a:rPr lang="it-IT" smtClean="0"/>
              <a:t>49</a:t>
            </a:fld>
            <a:endParaRPr lang="it-IT"/>
          </a:p>
        </p:txBody>
      </p:sp>
    </p:spTree>
    <p:extLst>
      <p:ext uri="{BB962C8B-B14F-4D97-AF65-F5344CB8AC3E}">
        <p14:creationId xmlns:p14="http://schemas.microsoft.com/office/powerpoint/2010/main" val="372990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New Look di Dior (dal 1947)</a:t>
            </a:r>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92037"/>
            <a:ext cx="8229600" cy="3342289"/>
          </a:xfrm>
        </p:spPr>
      </p:pic>
      <p:sp>
        <p:nvSpPr>
          <p:cNvPr id="3" name="Segnaposto piè di pagina 2">
            <a:extLst>
              <a:ext uri="{FF2B5EF4-FFF2-40B4-BE49-F238E27FC236}">
                <a16:creationId xmlns:a16="http://schemas.microsoft.com/office/drawing/2014/main" id="{DEBAB3DF-B8B5-496F-AC8C-47A2061245E7}"/>
              </a:ext>
            </a:extLst>
          </p:cNvPr>
          <p:cNvSpPr>
            <a:spLocks noGrp="1"/>
          </p:cNvSpPr>
          <p:nvPr>
            <p:ph type="ftr" sz="quarter" idx="11"/>
          </p:nvPr>
        </p:nvSpPr>
        <p:spPr/>
        <p:txBody>
          <a:bodyPr/>
          <a:lstStyle/>
          <a:p>
            <a:r>
              <a:rPr lang="it-IT"/>
              <a:t>Sociologia delle culture 2020-21 - SSS</a:t>
            </a:r>
          </a:p>
        </p:txBody>
      </p:sp>
      <p:sp>
        <p:nvSpPr>
          <p:cNvPr id="4" name="Segnaposto numero diapositiva 3">
            <a:extLst>
              <a:ext uri="{FF2B5EF4-FFF2-40B4-BE49-F238E27FC236}">
                <a16:creationId xmlns:a16="http://schemas.microsoft.com/office/drawing/2014/main" id="{D67F6344-9B44-405E-A660-4568A4AC4828}"/>
              </a:ext>
            </a:extLst>
          </p:cNvPr>
          <p:cNvSpPr>
            <a:spLocks noGrp="1"/>
          </p:cNvSpPr>
          <p:nvPr>
            <p:ph type="sldNum" sz="quarter" idx="12"/>
          </p:nvPr>
        </p:nvSpPr>
        <p:spPr/>
        <p:txBody>
          <a:bodyPr/>
          <a:lstStyle/>
          <a:p>
            <a:fld id="{A8C4C07B-290D-4785-B60D-27B84074A518}" type="slidenum">
              <a:rPr lang="it-IT" smtClean="0"/>
              <a:t>5</a:t>
            </a:fld>
            <a:endParaRPr lang="it-IT"/>
          </a:p>
        </p:txBody>
      </p:sp>
    </p:spTree>
    <p:extLst>
      <p:ext uri="{BB962C8B-B14F-4D97-AF65-F5344CB8AC3E}">
        <p14:creationId xmlns:p14="http://schemas.microsoft.com/office/powerpoint/2010/main" val="315569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Moda e cinema: Abiti Givenchy per Audrey Hepburn</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413" y="1600200"/>
            <a:ext cx="2477173" cy="4525963"/>
          </a:xfrm>
        </p:spPr>
      </p:pic>
      <p:sp>
        <p:nvSpPr>
          <p:cNvPr id="3" name="Segnaposto piè di pagina 2">
            <a:extLst>
              <a:ext uri="{FF2B5EF4-FFF2-40B4-BE49-F238E27FC236}">
                <a16:creationId xmlns:a16="http://schemas.microsoft.com/office/drawing/2014/main" id="{769ABFBD-66A8-4E06-9F61-2FAD45E955BA}"/>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40F06F49-F09B-4A9E-8CB9-3C9AD5C5BF31}"/>
              </a:ext>
            </a:extLst>
          </p:cNvPr>
          <p:cNvSpPr>
            <a:spLocks noGrp="1"/>
          </p:cNvSpPr>
          <p:nvPr>
            <p:ph type="sldNum" sz="quarter" idx="12"/>
          </p:nvPr>
        </p:nvSpPr>
        <p:spPr/>
        <p:txBody>
          <a:bodyPr/>
          <a:lstStyle/>
          <a:p>
            <a:fld id="{A8C4C07B-290D-4785-B60D-27B84074A518}" type="slidenum">
              <a:rPr lang="it-IT" smtClean="0"/>
              <a:t>6</a:t>
            </a:fld>
            <a:endParaRPr lang="it-IT"/>
          </a:p>
        </p:txBody>
      </p:sp>
    </p:spTree>
    <p:extLst>
      <p:ext uri="{BB962C8B-B14F-4D97-AF65-F5344CB8AC3E}">
        <p14:creationId xmlns:p14="http://schemas.microsoft.com/office/powerpoint/2010/main" val="350690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a:t>Il «Pretino» delle Sorelle Fontana (1956)</a:t>
            </a:r>
          </a:p>
        </p:txBody>
      </p:sp>
      <p:pic>
        <p:nvPicPr>
          <p:cNvPr id="9" name="Segnaposto contenut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1505" y="1600200"/>
            <a:ext cx="3160990" cy="4525963"/>
          </a:xfrm>
        </p:spPr>
      </p:pic>
      <p:sp>
        <p:nvSpPr>
          <p:cNvPr id="2" name="Segnaposto piè di pagina 1">
            <a:extLst>
              <a:ext uri="{FF2B5EF4-FFF2-40B4-BE49-F238E27FC236}">
                <a16:creationId xmlns:a16="http://schemas.microsoft.com/office/drawing/2014/main" id="{7264E4E5-D5D5-42B8-9871-695D25A45F8B}"/>
              </a:ext>
            </a:extLst>
          </p:cNvPr>
          <p:cNvSpPr>
            <a:spLocks noGrp="1"/>
          </p:cNvSpPr>
          <p:nvPr>
            <p:ph type="ftr" sz="quarter" idx="11"/>
          </p:nvPr>
        </p:nvSpPr>
        <p:spPr/>
        <p:txBody>
          <a:bodyPr/>
          <a:lstStyle/>
          <a:p>
            <a:r>
              <a:rPr lang="it-IT"/>
              <a:t>Sociologia delle culture 2020-21 - SSS</a:t>
            </a:r>
          </a:p>
        </p:txBody>
      </p:sp>
      <p:sp>
        <p:nvSpPr>
          <p:cNvPr id="3" name="Segnaposto numero diapositiva 2">
            <a:extLst>
              <a:ext uri="{FF2B5EF4-FFF2-40B4-BE49-F238E27FC236}">
                <a16:creationId xmlns:a16="http://schemas.microsoft.com/office/drawing/2014/main" id="{C74CABF1-50CF-4F89-A431-DF4042E3B555}"/>
              </a:ext>
            </a:extLst>
          </p:cNvPr>
          <p:cNvSpPr>
            <a:spLocks noGrp="1"/>
          </p:cNvSpPr>
          <p:nvPr>
            <p:ph type="sldNum" sz="quarter" idx="12"/>
          </p:nvPr>
        </p:nvSpPr>
        <p:spPr/>
        <p:txBody>
          <a:bodyPr/>
          <a:lstStyle/>
          <a:p>
            <a:fld id="{A8C4C07B-290D-4785-B60D-27B84074A518}" type="slidenum">
              <a:rPr lang="it-IT" smtClean="0"/>
              <a:t>7</a:t>
            </a:fld>
            <a:endParaRPr lang="it-IT"/>
          </a:p>
        </p:txBody>
      </p:sp>
    </p:spTree>
    <p:extLst>
      <p:ext uri="{BB962C8B-B14F-4D97-AF65-F5344CB8AC3E}">
        <p14:creationId xmlns:p14="http://schemas.microsoft.com/office/powerpoint/2010/main" val="424216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Modelle: Nena von </a:t>
            </a:r>
            <a:r>
              <a:rPr lang="it-IT" dirty="0" err="1"/>
              <a:t>Schlebrügge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0723" y="1600200"/>
            <a:ext cx="4622553" cy="4525963"/>
          </a:xfrm>
        </p:spPr>
      </p:pic>
      <p:sp>
        <p:nvSpPr>
          <p:cNvPr id="3" name="Segnaposto piè di pagina 2">
            <a:extLst>
              <a:ext uri="{FF2B5EF4-FFF2-40B4-BE49-F238E27FC236}">
                <a16:creationId xmlns:a16="http://schemas.microsoft.com/office/drawing/2014/main" id="{13DA4B2D-F1FC-49A4-9632-D899A8AE57EE}"/>
              </a:ext>
            </a:extLst>
          </p:cNvPr>
          <p:cNvSpPr>
            <a:spLocks noGrp="1"/>
          </p:cNvSpPr>
          <p:nvPr>
            <p:ph type="ftr" sz="quarter" idx="11"/>
          </p:nvPr>
        </p:nvSpPr>
        <p:spPr/>
        <p:txBody>
          <a:bodyPr/>
          <a:lstStyle/>
          <a:p>
            <a:r>
              <a:rPr lang="it-IT"/>
              <a:t>Sociologia delle culture 2020-21 - SSS</a:t>
            </a:r>
          </a:p>
        </p:txBody>
      </p:sp>
      <p:sp>
        <p:nvSpPr>
          <p:cNvPr id="5" name="Segnaposto numero diapositiva 4">
            <a:extLst>
              <a:ext uri="{FF2B5EF4-FFF2-40B4-BE49-F238E27FC236}">
                <a16:creationId xmlns:a16="http://schemas.microsoft.com/office/drawing/2014/main" id="{1F20024D-E5C7-43AA-BF8C-579EF11D1936}"/>
              </a:ext>
            </a:extLst>
          </p:cNvPr>
          <p:cNvSpPr>
            <a:spLocks noGrp="1"/>
          </p:cNvSpPr>
          <p:nvPr>
            <p:ph type="sldNum" sz="quarter" idx="12"/>
          </p:nvPr>
        </p:nvSpPr>
        <p:spPr/>
        <p:txBody>
          <a:bodyPr/>
          <a:lstStyle/>
          <a:p>
            <a:fld id="{A8C4C07B-290D-4785-B60D-27B84074A518}" type="slidenum">
              <a:rPr lang="it-IT" smtClean="0"/>
              <a:t>8</a:t>
            </a:fld>
            <a:endParaRPr lang="it-IT"/>
          </a:p>
        </p:txBody>
      </p:sp>
    </p:spTree>
    <p:extLst>
      <p:ext uri="{BB962C8B-B14F-4D97-AF65-F5344CB8AC3E}">
        <p14:creationId xmlns:p14="http://schemas.microsoft.com/office/powerpoint/2010/main" val="228138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pPr eaLnBrk="1" hangingPunct="1"/>
            <a:r>
              <a:rPr lang="it-IT" altLang="it-IT" sz="6000" dirty="0" err="1">
                <a:solidFill>
                  <a:srgbClr val="FF0000"/>
                </a:solidFill>
                <a:latin typeface="Chiller" pitchFamily="82" charset="0"/>
              </a:rPr>
              <a:t>Antimoda</a:t>
            </a:r>
            <a:r>
              <a:rPr lang="it-IT" altLang="it-IT" sz="6000" dirty="0">
                <a:solidFill>
                  <a:srgbClr val="FF0000"/>
                </a:solidFill>
                <a:latin typeface="Chiller" pitchFamily="82" charset="0"/>
              </a:rPr>
              <a:t>: La “strada” </a:t>
            </a:r>
          </a:p>
        </p:txBody>
      </p:sp>
      <p:sp>
        <p:nvSpPr>
          <p:cNvPr id="9219" name="Segnaposto contenuto 4"/>
          <p:cNvSpPr>
            <a:spLocks noGrp="1"/>
          </p:cNvSpPr>
          <p:nvPr>
            <p:ph idx="1"/>
          </p:nvPr>
        </p:nvSpPr>
        <p:spPr/>
        <p:txBody>
          <a:bodyPr>
            <a:normAutofit fontScale="77500" lnSpcReduction="20000"/>
          </a:bodyPr>
          <a:lstStyle/>
          <a:p>
            <a:pPr algn="ctr" eaLnBrk="1" hangingPunct="1">
              <a:buFont typeface="Arial" charset="0"/>
              <a:buNone/>
            </a:pPr>
            <a:endParaRPr lang="it-IT" altLang="it-IT" sz="4800" dirty="0"/>
          </a:p>
          <a:p>
            <a:pPr algn="ctr"/>
            <a:r>
              <a:rPr lang="it-IT" sz="4800" dirty="0">
                <a:solidFill>
                  <a:srgbClr val="FF0000"/>
                </a:solidFill>
              </a:rPr>
              <a:t>“Le strade sono le abitazioni del collettivo. Il collettivo è un essere sempre inquieto, sempre in movimento, che tra le mura dei palazzi vive, sperimenta, conosce e inventa tanto quanto gli individui al riparo delle quattro pareti di casa loro”.</a:t>
            </a:r>
            <a:br>
              <a:rPr lang="it-IT" sz="4800" dirty="0">
                <a:solidFill>
                  <a:srgbClr val="FF0000"/>
                </a:solidFill>
              </a:rPr>
            </a:br>
            <a:r>
              <a:rPr lang="it-IT" sz="4800" dirty="0">
                <a:solidFill>
                  <a:srgbClr val="FF0000"/>
                </a:solidFill>
              </a:rPr>
              <a:t>(Walter Benjamin)</a:t>
            </a:r>
            <a:endParaRPr lang="it-IT" altLang="it-IT" sz="4800" dirty="0"/>
          </a:p>
        </p:txBody>
      </p:sp>
      <p:sp>
        <p:nvSpPr>
          <p:cNvPr id="4" name="Segnaposto numero diapositiva 4"/>
          <p:cNvSpPr>
            <a:spLocks noGrp="1"/>
          </p:cNvSpPr>
          <p:nvPr>
            <p:ph type="sldNum" sz="quarter" idx="12"/>
          </p:nvPr>
        </p:nvSpPr>
        <p:spPr/>
        <p:txBody>
          <a:bodyPr/>
          <a:lstStyle/>
          <a:p>
            <a:pPr>
              <a:defRPr/>
            </a:pPr>
            <a:fld id="{78C35BFA-86D1-4E60-A2A6-74FE9177234C}" type="slidenum">
              <a:rPr lang="it-IT"/>
              <a:pPr>
                <a:defRPr/>
              </a:pPr>
              <a:t>9</a:t>
            </a:fld>
            <a:endParaRPr lang="it-IT"/>
          </a:p>
        </p:txBody>
      </p:sp>
      <p:sp>
        <p:nvSpPr>
          <p:cNvPr id="2" name="Segnaposto piè di pagina 1">
            <a:extLst>
              <a:ext uri="{FF2B5EF4-FFF2-40B4-BE49-F238E27FC236}">
                <a16:creationId xmlns:a16="http://schemas.microsoft.com/office/drawing/2014/main" id="{9266565D-1162-41A7-A602-7873A095C0DA}"/>
              </a:ext>
            </a:extLst>
          </p:cNvPr>
          <p:cNvSpPr>
            <a:spLocks noGrp="1"/>
          </p:cNvSpPr>
          <p:nvPr>
            <p:ph type="ftr" sz="quarter" idx="11"/>
          </p:nvPr>
        </p:nvSpPr>
        <p:spPr/>
        <p:txBody>
          <a:bodyPr/>
          <a:lstStyle/>
          <a:p>
            <a:r>
              <a:rPr lang="it-IT"/>
              <a:t>Sociologia delle culture 2020-21 - SSS</a:t>
            </a:r>
          </a:p>
        </p:txBody>
      </p:sp>
    </p:spTree>
    <p:extLst>
      <p:ext uri="{BB962C8B-B14F-4D97-AF65-F5344CB8AC3E}">
        <p14:creationId xmlns:p14="http://schemas.microsoft.com/office/powerpoint/2010/main" val="5041485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273</TotalTime>
  <Words>1446</Words>
  <Application>Microsoft Office PowerPoint</Application>
  <PresentationFormat>Presentazione su schermo (4:3)</PresentationFormat>
  <Paragraphs>193</Paragraphs>
  <Slides>49</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49</vt:i4>
      </vt:variant>
    </vt:vector>
  </HeadingPairs>
  <TitlesOfParts>
    <vt:vector size="55" baseType="lpstr">
      <vt:lpstr>Arial</vt:lpstr>
      <vt:lpstr>Calibri</vt:lpstr>
      <vt:lpstr>Chiller</vt:lpstr>
      <vt:lpstr>Corbel</vt:lpstr>
      <vt:lpstr>Times New Roman</vt:lpstr>
      <vt:lpstr>Tema di Office</vt:lpstr>
      <vt:lpstr>2. Culture della strada e corpi rivestiti</vt:lpstr>
      <vt:lpstr>Il corpo rivestito</vt:lpstr>
      <vt:lpstr>Georg Simmel (1858-1918) </vt:lpstr>
      <vt:lpstr>Effetto “trickle-down” (a goccia)</vt:lpstr>
      <vt:lpstr>New Look di Dior (dal 1947)</vt:lpstr>
      <vt:lpstr>Moda e cinema: Abiti Givenchy per Audrey Hepburn</vt:lpstr>
      <vt:lpstr>Il «Pretino» delle Sorelle Fontana (1956)</vt:lpstr>
      <vt:lpstr>Modelle: Nena von Schlebrügge</vt:lpstr>
      <vt:lpstr>Antimoda: La “strada” </vt:lpstr>
      <vt:lpstr>Zooties (anni 30, USA) e Zazous (anni 40, Francia)</vt:lpstr>
      <vt:lpstr>I Mods</vt:lpstr>
      <vt:lpstr>Teddy boys (UK anni 50)</vt:lpstr>
      <vt:lpstr>Edoardo VII (1901-1910)</vt:lpstr>
      <vt:lpstr>Mods e Rockers (UK anni 50-primi 60)</vt:lpstr>
      <vt:lpstr>La battaglia di Brighton (1964) e il film Quadrophenia (1979, The Who)</vt:lpstr>
      <vt:lpstr>Il parka e la Lambretta dei Mods</vt:lpstr>
      <vt:lpstr>“Sottoculture”</vt:lpstr>
      <vt:lpstr>Dick Hebdige: Sottocultura: il significato dello stile (1979)</vt:lpstr>
      <vt:lpstr>Il «giovane»: Modelli nel cinema</vt:lpstr>
      <vt:lpstr>Moda e arte pop</vt:lpstr>
      <vt:lpstr>Modelle e cultura pop: Benedetta Barzini</vt:lpstr>
      <vt:lpstr>Girls from the Sixties</vt:lpstr>
      <vt:lpstr>La minigonna</vt:lpstr>
      <vt:lpstr>Hippies (USA anni 60)</vt:lpstr>
      <vt:lpstr>Presentazione standard di PowerPoint</vt:lpstr>
      <vt:lpstr>Musica pop e aria di protesta</vt:lpstr>
      <vt:lpstr>Proibito proibire: Maggio 68</vt:lpstr>
      <vt:lpstr>La ragazza con la pistola (Monicelli 1968)</vt:lpstr>
      <vt:lpstr>Valentina di Guido Crepax</vt:lpstr>
      <vt:lpstr>Moda 1968</vt:lpstr>
      <vt:lpstr>Mass-moda:  dalla strada alla passerella</vt:lpstr>
      <vt:lpstr>Il trickle-down si rovescia in bubble-up</vt:lpstr>
      <vt:lpstr>Pop model</vt:lpstr>
      <vt:lpstr>Jesus Jeans</vt:lpstr>
      <vt:lpstr>Punk (UK, USA e resto del mondo, fine anni ‘70)</vt:lpstr>
      <vt:lpstr>Bubble-up: Versace punk, 1994</vt:lpstr>
      <vt:lpstr>Hip-hop</vt:lpstr>
      <vt:lpstr>Adidas e Nike</vt:lpstr>
      <vt:lpstr>Mass moda</vt:lpstr>
      <vt:lpstr>Vanessa Beecroft</vt:lpstr>
      <vt:lpstr>Oggi: Fashionscapes/paesaggi di moda</vt:lpstr>
      <vt:lpstr>Fashionscapes</vt:lpstr>
      <vt:lpstr>Fashionscapes</vt:lpstr>
      <vt:lpstr>La moda e il tempo: Negozi vintage a Södermalm, Stoccolma </vt:lpstr>
      <vt:lpstr>Fluidità delle culture giovanili oggi</vt:lpstr>
      <vt:lpstr>Il genere</vt:lpstr>
      <vt:lpstr> L’immaginario utopico/distopico </vt:lpstr>
      <vt:lpstr> La transculturalità/transmedialità </vt:lpstr>
      <vt:lpstr> L’idea di «mondo» e di «futuro»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Calefato</dc:creator>
  <cp:lastModifiedBy>Patrizia Calefato</cp:lastModifiedBy>
  <cp:revision>31</cp:revision>
  <dcterms:created xsi:type="dcterms:W3CDTF">2018-03-20T08:07:50Z</dcterms:created>
  <dcterms:modified xsi:type="dcterms:W3CDTF">2020-09-29T10:42:04Z</dcterms:modified>
</cp:coreProperties>
</file>